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317" r:id="rId2"/>
    <p:sldId id="338" r:id="rId3"/>
    <p:sldId id="339" r:id="rId4"/>
    <p:sldId id="337" r:id="rId5"/>
    <p:sldId id="340" r:id="rId6"/>
    <p:sldId id="34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A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985" autoAdjust="0"/>
    <p:restoredTop sz="89655" autoAdjust="0"/>
  </p:normalViewPr>
  <p:slideViewPr>
    <p:cSldViewPr>
      <p:cViewPr>
        <p:scale>
          <a:sx n="67" d="100"/>
          <a:sy n="67" d="100"/>
        </p:scale>
        <p:origin x="-1236" y="-1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p:scale>
          <a:sx n="64" d="100"/>
          <a:sy n="64" d="100"/>
        </p:scale>
        <p:origin x="-262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040912-D7EF-4B83-B3C0-59275565E052}" type="doc">
      <dgm:prSet loTypeId="urn:microsoft.com/office/officeart/2005/8/layout/venn3" loCatId="relationship" qsTypeId="urn:microsoft.com/office/officeart/2005/8/quickstyle/simple1" qsCatId="simple" csTypeId="urn:microsoft.com/office/officeart/2005/8/colors/accent0_3" csCatId="mainScheme" phldr="1"/>
      <dgm:spPr/>
      <dgm:t>
        <a:bodyPr/>
        <a:lstStyle/>
        <a:p>
          <a:endParaRPr lang="en-GB"/>
        </a:p>
      </dgm:t>
    </dgm:pt>
    <dgm:pt modelId="{B07D1D47-09BE-4805-ADEC-AC49323BCDC2}" type="pres">
      <dgm:prSet presAssocID="{7C040912-D7EF-4B83-B3C0-59275565E052}" presName="Name0" presStyleCnt="0">
        <dgm:presLayoutVars>
          <dgm:dir/>
          <dgm:resizeHandles val="exact"/>
        </dgm:presLayoutVars>
      </dgm:prSet>
      <dgm:spPr/>
      <dgm:t>
        <a:bodyPr/>
        <a:lstStyle/>
        <a:p>
          <a:endParaRPr lang="en-GB"/>
        </a:p>
      </dgm:t>
    </dgm:pt>
  </dgm:ptLst>
  <dgm:cxnLst>
    <dgm:cxn modelId="{9FEC3CFD-80DB-4B20-B18F-374B272C5487}" type="presOf" srcId="{7C040912-D7EF-4B83-B3C0-59275565E052}" destId="{B07D1D47-09BE-4805-ADEC-AC49323BCDC2}" srcOrd="0" destOrd="0" presId="urn:microsoft.com/office/officeart/2005/8/layout/ven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C040912-D7EF-4B83-B3C0-59275565E052}" type="doc">
      <dgm:prSet loTypeId="urn:microsoft.com/office/officeart/2005/8/layout/venn3" loCatId="relationship" qsTypeId="urn:microsoft.com/office/officeart/2005/8/quickstyle/simple1" qsCatId="simple" csTypeId="urn:microsoft.com/office/officeart/2005/8/colors/accent0_3" csCatId="mainScheme" phldr="1"/>
      <dgm:spPr/>
      <dgm:t>
        <a:bodyPr/>
        <a:lstStyle/>
        <a:p>
          <a:endParaRPr lang="en-GB"/>
        </a:p>
      </dgm:t>
    </dgm:pt>
    <dgm:pt modelId="{B07D1D47-09BE-4805-ADEC-AC49323BCDC2}" type="pres">
      <dgm:prSet presAssocID="{7C040912-D7EF-4B83-B3C0-59275565E052}" presName="Name0" presStyleCnt="0">
        <dgm:presLayoutVars>
          <dgm:dir/>
          <dgm:resizeHandles val="exact"/>
        </dgm:presLayoutVars>
      </dgm:prSet>
      <dgm:spPr/>
      <dgm:t>
        <a:bodyPr/>
        <a:lstStyle/>
        <a:p>
          <a:endParaRPr lang="en-GB"/>
        </a:p>
      </dgm:t>
    </dgm:pt>
  </dgm:ptLst>
  <dgm:cxnLst>
    <dgm:cxn modelId="{37BF9C13-6C3C-48FF-8E64-44D6C0CCE424}" type="presOf" srcId="{7C040912-D7EF-4B83-B3C0-59275565E052}" destId="{B07D1D47-09BE-4805-ADEC-AC49323BCDC2}" srcOrd="0" destOrd="0" presId="urn:microsoft.com/office/officeart/2005/8/layout/ven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C040912-D7EF-4B83-B3C0-59275565E052}" type="doc">
      <dgm:prSet loTypeId="urn:microsoft.com/office/officeart/2005/8/layout/venn3" loCatId="relationship" qsTypeId="urn:microsoft.com/office/officeart/2005/8/quickstyle/simple1" qsCatId="simple" csTypeId="urn:microsoft.com/office/officeart/2005/8/colors/accent0_3" csCatId="mainScheme" phldr="1"/>
      <dgm:spPr/>
      <dgm:t>
        <a:bodyPr/>
        <a:lstStyle/>
        <a:p>
          <a:endParaRPr lang="en-GB"/>
        </a:p>
      </dgm:t>
    </dgm:pt>
    <dgm:pt modelId="{B07D1D47-09BE-4805-ADEC-AC49323BCDC2}" type="pres">
      <dgm:prSet presAssocID="{7C040912-D7EF-4B83-B3C0-59275565E052}" presName="Name0" presStyleCnt="0">
        <dgm:presLayoutVars>
          <dgm:dir/>
          <dgm:resizeHandles val="exact"/>
        </dgm:presLayoutVars>
      </dgm:prSet>
      <dgm:spPr/>
      <dgm:t>
        <a:bodyPr/>
        <a:lstStyle/>
        <a:p>
          <a:endParaRPr lang="en-GB"/>
        </a:p>
      </dgm:t>
    </dgm:pt>
  </dgm:ptLst>
  <dgm:cxnLst>
    <dgm:cxn modelId="{09500930-C8B3-4105-AAE2-6661E3625CDA}" type="presOf" srcId="{7C040912-D7EF-4B83-B3C0-59275565E052}" destId="{B07D1D47-09BE-4805-ADEC-AC49323BCDC2}" srcOrd="0" destOrd="0" presId="urn:microsoft.com/office/officeart/2005/8/layout/ven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88005B-78CF-481B-940E-E83B5FF1B01F}" type="datetimeFigureOut">
              <a:rPr lang="en-GB" smtClean="0"/>
              <a:t>03/02/2014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2E5A86-8039-4FA9-AEB3-DD8C692BC129}" type="slidenum">
              <a:rPr lang="en-GB" smtClean="0"/>
              <a:t>‹#›</a:t>
            </a:fld>
            <a:endParaRPr lang="en-GB"/>
          </a:p>
        </p:txBody>
      </p:sp>
    </p:spTree>
    <p:extLst>
      <p:ext uri="{BB962C8B-B14F-4D97-AF65-F5344CB8AC3E}">
        <p14:creationId xmlns:p14="http://schemas.microsoft.com/office/powerpoint/2010/main" val="515128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p:txBody>
      </p:sp>
      <p:sp>
        <p:nvSpPr>
          <p:cNvPr id="4" name="Slide Number Placeholder 3"/>
          <p:cNvSpPr>
            <a:spLocks noGrp="1"/>
          </p:cNvSpPr>
          <p:nvPr>
            <p:ph type="sldNum" sz="quarter" idx="10"/>
          </p:nvPr>
        </p:nvSpPr>
        <p:spPr/>
        <p:txBody>
          <a:bodyPr/>
          <a:lstStyle/>
          <a:p>
            <a:fld id="{BD2E5A86-8039-4FA9-AEB3-DD8C692BC129}" type="slidenum">
              <a:rPr lang="en-GB" smtClean="0"/>
              <a:t>1</a:t>
            </a:fld>
            <a:endParaRPr lang="en-GB" dirty="0"/>
          </a:p>
        </p:txBody>
      </p:sp>
    </p:spTree>
    <p:extLst>
      <p:ext uri="{BB962C8B-B14F-4D97-AF65-F5344CB8AC3E}">
        <p14:creationId xmlns:p14="http://schemas.microsoft.com/office/powerpoint/2010/main" val="1735411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p:txBody>
      </p:sp>
      <p:sp>
        <p:nvSpPr>
          <p:cNvPr id="4" name="Slide Number Placeholder 3"/>
          <p:cNvSpPr>
            <a:spLocks noGrp="1"/>
          </p:cNvSpPr>
          <p:nvPr>
            <p:ph type="sldNum" sz="quarter" idx="10"/>
          </p:nvPr>
        </p:nvSpPr>
        <p:spPr/>
        <p:txBody>
          <a:bodyPr/>
          <a:lstStyle/>
          <a:p>
            <a:fld id="{BD2E5A86-8039-4FA9-AEB3-DD8C692BC129}" type="slidenum">
              <a:rPr lang="en-GB" smtClean="0"/>
              <a:t>2</a:t>
            </a:fld>
            <a:endParaRPr lang="en-GB" dirty="0"/>
          </a:p>
        </p:txBody>
      </p:sp>
    </p:spTree>
    <p:extLst>
      <p:ext uri="{BB962C8B-B14F-4D97-AF65-F5344CB8AC3E}">
        <p14:creationId xmlns:p14="http://schemas.microsoft.com/office/powerpoint/2010/main" val="17354112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p:txBody>
      </p:sp>
      <p:sp>
        <p:nvSpPr>
          <p:cNvPr id="4" name="Slide Number Placeholder 3"/>
          <p:cNvSpPr>
            <a:spLocks noGrp="1"/>
          </p:cNvSpPr>
          <p:nvPr>
            <p:ph type="sldNum" sz="quarter" idx="10"/>
          </p:nvPr>
        </p:nvSpPr>
        <p:spPr/>
        <p:txBody>
          <a:bodyPr/>
          <a:lstStyle/>
          <a:p>
            <a:fld id="{BD2E5A86-8039-4FA9-AEB3-DD8C692BC129}" type="slidenum">
              <a:rPr lang="en-GB" smtClean="0"/>
              <a:t>3</a:t>
            </a:fld>
            <a:endParaRPr lang="en-GB" dirty="0"/>
          </a:p>
        </p:txBody>
      </p:sp>
    </p:spTree>
    <p:extLst>
      <p:ext uri="{BB962C8B-B14F-4D97-AF65-F5344CB8AC3E}">
        <p14:creationId xmlns:p14="http://schemas.microsoft.com/office/powerpoint/2010/main" val="17354112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171BD0A7-8B3A-455A-BF22-2C3CA4B6C8E8}" type="datetimeFigureOut">
              <a:rPr lang="en-GB" smtClean="0"/>
              <a:t>03/02/2014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0057AB-96AC-4037-B3CD-037067CE29CF}" type="slidenum">
              <a:rPr lang="en-GB" smtClean="0"/>
              <a:t>‹#›</a:t>
            </a:fld>
            <a:endParaRPr lang="en-GB"/>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1BD0A7-8B3A-455A-BF22-2C3CA4B6C8E8}" type="datetimeFigureOut">
              <a:rPr lang="en-GB" smtClean="0"/>
              <a:t>03/02/2014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0057AB-96AC-4037-B3CD-037067CE29CF}"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1BD0A7-8B3A-455A-BF22-2C3CA4B6C8E8}" type="datetimeFigureOut">
              <a:rPr lang="en-GB" smtClean="0"/>
              <a:t>03/02/2014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0057AB-96AC-4037-B3CD-037067CE29CF}"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171BD0A7-8B3A-455A-BF22-2C3CA4B6C8E8}" type="datetimeFigureOut">
              <a:rPr lang="en-GB" smtClean="0"/>
              <a:t>03/02/2014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0057AB-96AC-4037-B3CD-037067CE29CF}" type="slidenum">
              <a:rPr lang="en-GB" smtClean="0"/>
              <a:t>‹#›</a:t>
            </a:fld>
            <a:endParaRPr lang="en-GB"/>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1BD0A7-8B3A-455A-BF22-2C3CA4B6C8E8}" type="datetimeFigureOut">
              <a:rPr lang="en-GB" smtClean="0"/>
              <a:t>03/02/2014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0057AB-96AC-4037-B3CD-037067CE29CF}"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171BD0A7-8B3A-455A-BF22-2C3CA4B6C8E8}" type="datetimeFigureOut">
              <a:rPr lang="en-GB" smtClean="0"/>
              <a:t>03/02/2014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0057AB-96AC-4037-B3CD-037067CE29CF}"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71BD0A7-8B3A-455A-BF22-2C3CA4B6C8E8}" type="datetimeFigureOut">
              <a:rPr lang="en-GB" smtClean="0"/>
              <a:t>03/02/2014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0057AB-96AC-4037-B3CD-037067CE29CF}"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71BD0A7-8B3A-455A-BF22-2C3CA4B6C8E8}" type="datetimeFigureOut">
              <a:rPr lang="en-GB" smtClean="0"/>
              <a:t>03/02/2014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0057AB-96AC-4037-B3CD-037067CE29CF}"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1BD0A7-8B3A-455A-BF22-2C3CA4B6C8E8}" type="datetimeFigureOut">
              <a:rPr lang="en-GB" smtClean="0"/>
              <a:t>03/02/2014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0057AB-96AC-4037-B3CD-037067CE29CF}"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1BD0A7-8B3A-455A-BF22-2C3CA4B6C8E8}" type="datetimeFigureOut">
              <a:rPr lang="en-GB" smtClean="0"/>
              <a:t>03/02/2014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0057AB-96AC-4037-B3CD-037067CE29CF}"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1BD0A7-8B3A-455A-BF22-2C3CA4B6C8E8}" type="datetimeFigureOut">
              <a:rPr lang="en-GB" smtClean="0"/>
              <a:t>03/02/2014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0057AB-96AC-4037-B3CD-037067CE29CF}"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EFD1"/>
            </a:gs>
            <a:gs pos="64999">
              <a:srgbClr val="F0EBD5"/>
            </a:gs>
            <a:gs pos="100000">
              <a:srgbClr val="D1C39F"/>
            </a:gs>
          </a:gsLst>
          <a:lin ang="5400000" scaled="0"/>
          <a:tileRect/>
        </a:gradFill>
        <a:effectLst/>
      </p:bgPr>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171BD0A7-8B3A-455A-BF22-2C3CA4B6C8E8}" type="datetimeFigureOut">
              <a:rPr lang="en-GB" smtClean="0"/>
              <a:t>03/02/2014</a:t>
            </a:fld>
            <a:endParaRPr lang="en-GB"/>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GB"/>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4F0057AB-96AC-4037-B3CD-037067CE29CF}" type="slidenum">
              <a:rPr lang="en-GB" smtClean="0"/>
              <a:t>‹#›</a:t>
            </a:fld>
            <a:endParaRPr lang="en-GB"/>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92690564"/>
              </p:ext>
            </p:extLst>
          </p:nvPr>
        </p:nvGraphicFramePr>
        <p:xfrm>
          <a:off x="107504" y="692696"/>
          <a:ext cx="8892480" cy="60212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1522670" y="125839"/>
            <a:ext cx="5760640" cy="646331"/>
          </a:xfrm>
          <a:prstGeom prst="rect">
            <a:avLst/>
          </a:prstGeom>
          <a:solidFill>
            <a:srgbClr val="002060"/>
          </a:solidFill>
        </p:spPr>
        <p:txBody>
          <a:bodyPr wrap="square" rtlCol="0">
            <a:spAutoFit/>
          </a:bodyPr>
          <a:lstStyle/>
          <a:p>
            <a:r>
              <a:rPr lang="en-GB" sz="3600" b="1" dirty="0" smtClean="0"/>
              <a:t>What is the book of Proverbs?</a:t>
            </a:r>
            <a:endParaRPr lang="en-GB" sz="3600" b="1" dirty="0"/>
          </a:p>
        </p:txBody>
      </p:sp>
      <p:sp>
        <p:nvSpPr>
          <p:cNvPr id="6" name="TextBox 5"/>
          <p:cNvSpPr txBox="1"/>
          <p:nvPr/>
        </p:nvSpPr>
        <p:spPr>
          <a:xfrm>
            <a:off x="4211960" y="972017"/>
            <a:ext cx="4572000" cy="584775"/>
          </a:xfrm>
          <a:prstGeom prst="rect">
            <a:avLst/>
          </a:prstGeom>
          <a:solidFill>
            <a:srgbClr val="002060"/>
          </a:solidFill>
        </p:spPr>
        <p:txBody>
          <a:bodyPr wrap="square" rtlCol="0">
            <a:spAutoFit/>
          </a:bodyPr>
          <a:lstStyle/>
          <a:p>
            <a:r>
              <a:rPr lang="en-GB" sz="3200" b="1" dirty="0" smtClean="0"/>
              <a:t>Inspired – 2 Tim 3v16</a:t>
            </a:r>
            <a:endParaRPr lang="en-GB" sz="3200" b="1" dirty="0"/>
          </a:p>
        </p:txBody>
      </p:sp>
      <p:sp>
        <p:nvSpPr>
          <p:cNvPr id="7" name="TextBox 6"/>
          <p:cNvSpPr txBox="1"/>
          <p:nvPr/>
        </p:nvSpPr>
        <p:spPr>
          <a:xfrm>
            <a:off x="4572000" y="1663063"/>
            <a:ext cx="4211960" cy="584775"/>
          </a:xfrm>
          <a:prstGeom prst="rect">
            <a:avLst/>
          </a:prstGeom>
          <a:solidFill>
            <a:srgbClr val="002060"/>
          </a:solidFill>
        </p:spPr>
        <p:txBody>
          <a:bodyPr wrap="square" rtlCol="0">
            <a:spAutoFit/>
          </a:bodyPr>
          <a:lstStyle/>
          <a:p>
            <a:r>
              <a:rPr lang="en-GB" sz="3200" b="1" dirty="0" smtClean="0"/>
              <a:t>Wisdom literature</a:t>
            </a:r>
            <a:endParaRPr lang="en-GB" sz="3200" b="1" dirty="0"/>
          </a:p>
        </p:txBody>
      </p:sp>
      <p:pic>
        <p:nvPicPr>
          <p:cNvPr id="1026"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1663063"/>
            <a:ext cx="4223478" cy="33843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Box 8"/>
          <p:cNvSpPr txBox="1"/>
          <p:nvPr/>
        </p:nvSpPr>
        <p:spPr>
          <a:xfrm>
            <a:off x="4644008" y="2324781"/>
            <a:ext cx="4139952" cy="1138773"/>
          </a:xfrm>
          <a:prstGeom prst="rect">
            <a:avLst/>
          </a:prstGeom>
          <a:solidFill>
            <a:srgbClr val="002060"/>
          </a:solidFill>
        </p:spPr>
        <p:txBody>
          <a:bodyPr wrap="square" rtlCol="0">
            <a:spAutoFit/>
          </a:bodyPr>
          <a:lstStyle/>
          <a:p>
            <a:r>
              <a:rPr lang="en-GB" sz="3200" b="1" dirty="0" smtClean="0"/>
              <a:t>Job</a:t>
            </a:r>
            <a:r>
              <a:rPr lang="en-GB" sz="3600" b="1" dirty="0" smtClean="0"/>
              <a:t>, </a:t>
            </a:r>
            <a:r>
              <a:rPr lang="en-GB" sz="3200" b="1" dirty="0" smtClean="0"/>
              <a:t>Proverbs and Ecclesiastes</a:t>
            </a:r>
            <a:endParaRPr lang="en-GB" sz="3200" b="1" dirty="0"/>
          </a:p>
        </p:txBody>
      </p:sp>
      <p:sp>
        <p:nvSpPr>
          <p:cNvPr id="12" name="TextBox 11"/>
          <p:cNvSpPr txBox="1"/>
          <p:nvPr/>
        </p:nvSpPr>
        <p:spPr>
          <a:xfrm>
            <a:off x="4644008" y="3576924"/>
            <a:ext cx="4139952" cy="1077218"/>
          </a:xfrm>
          <a:prstGeom prst="rect">
            <a:avLst/>
          </a:prstGeom>
          <a:solidFill>
            <a:srgbClr val="002060"/>
          </a:solidFill>
        </p:spPr>
        <p:txBody>
          <a:bodyPr wrap="square" rtlCol="0">
            <a:spAutoFit/>
          </a:bodyPr>
          <a:lstStyle/>
          <a:p>
            <a:r>
              <a:rPr lang="en-GB" sz="3200" b="1" dirty="0" smtClean="0"/>
              <a:t>Fits into true religion  </a:t>
            </a:r>
            <a:r>
              <a:rPr lang="en-GB" sz="3200" b="1" dirty="0" err="1" smtClean="0"/>
              <a:t>Jer</a:t>
            </a:r>
            <a:r>
              <a:rPr lang="en-GB" sz="3200" b="1" dirty="0" smtClean="0"/>
              <a:t> 18v18</a:t>
            </a:r>
            <a:endParaRPr lang="en-GB" sz="3200" b="1" dirty="0"/>
          </a:p>
        </p:txBody>
      </p:sp>
      <p:sp>
        <p:nvSpPr>
          <p:cNvPr id="11" name="TextBox 10"/>
          <p:cNvSpPr txBox="1"/>
          <p:nvPr/>
        </p:nvSpPr>
        <p:spPr>
          <a:xfrm>
            <a:off x="2068352" y="1688609"/>
            <a:ext cx="6372708" cy="3108543"/>
          </a:xfrm>
          <a:prstGeom prst="rect">
            <a:avLst/>
          </a:prstGeom>
          <a:solidFill>
            <a:srgbClr val="FF0000"/>
          </a:solidFill>
        </p:spPr>
        <p:txBody>
          <a:bodyPr wrap="square" rtlCol="0">
            <a:spAutoFit/>
          </a:bodyPr>
          <a:lstStyle/>
          <a:p>
            <a:r>
              <a:rPr lang="en-GB" sz="3600" dirty="0" smtClean="0"/>
              <a:t>“</a:t>
            </a:r>
            <a:r>
              <a:rPr lang="en-GB" sz="4000" dirty="0" smtClean="0"/>
              <a:t>the </a:t>
            </a:r>
            <a:r>
              <a:rPr lang="en-GB" sz="4000" dirty="0"/>
              <a:t>teaching of the law by the priest will not cease, nor will counsel from the wise, nor the word from the prophets</a:t>
            </a:r>
            <a:r>
              <a:rPr lang="en-GB" sz="4000" dirty="0" smtClean="0"/>
              <a:t>.”</a:t>
            </a:r>
            <a:r>
              <a:rPr lang="en-GB" sz="3600" dirty="0" smtClean="0"/>
              <a:t>  Jeremiah 18v18</a:t>
            </a:r>
            <a:endParaRPr lang="en-GB" sz="3600" dirty="0"/>
          </a:p>
        </p:txBody>
      </p:sp>
      <p:sp>
        <p:nvSpPr>
          <p:cNvPr id="14" name="TextBox 13"/>
          <p:cNvSpPr txBox="1"/>
          <p:nvPr/>
        </p:nvSpPr>
        <p:spPr>
          <a:xfrm>
            <a:off x="4644008" y="4797152"/>
            <a:ext cx="4139952" cy="1077218"/>
          </a:xfrm>
          <a:prstGeom prst="rect">
            <a:avLst/>
          </a:prstGeom>
          <a:solidFill>
            <a:srgbClr val="002060"/>
          </a:solidFill>
        </p:spPr>
        <p:txBody>
          <a:bodyPr wrap="square" rtlCol="0">
            <a:spAutoFit/>
          </a:bodyPr>
          <a:lstStyle/>
          <a:p>
            <a:r>
              <a:rPr lang="en-GB" sz="3200" b="1" dirty="0" smtClean="0"/>
              <a:t>Wit, paradox, symbolism, observation</a:t>
            </a:r>
            <a:endParaRPr lang="en-GB" sz="3200" b="1" dirty="0"/>
          </a:p>
        </p:txBody>
      </p:sp>
    </p:spTree>
    <p:extLst>
      <p:ext uri="{BB962C8B-B14F-4D97-AF65-F5344CB8AC3E}">
        <p14:creationId xmlns:p14="http://schemas.microsoft.com/office/powerpoint/2010/main" val="13506788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dgm id="{8819FEAB-2116-40B2-AE26-7BBB3762724E}"/>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subTnLst>
                                    <p:set>
                                      <p:cBhvr override="childStyle">
                                        <p:cTn dur="1" fill="hold" display="0" masterRel="nextClick" afterEffect="1"/>
                                        <p:tgtEl>
                                          <p:spTgt spid="11"/>
                                        </p:tgtEl>
                                        <p:attrNameLst>
                                          <p:attrName>style.visibility</p:attrName>
                                        </p:attrNameLst>
                                      </p:cBhvr>
                                      <p:to>
                                        <p:strVal val="hidden"/>
                                      </p:to>
                                    </p:set>
                                  </p:sub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one"/>
        </p:bldSub>
      </p:bldGraphic>
      <p:bldP spid="3" grpId="0" animBg="1"/>
      <p:bldP spid="6" grpId="0" animBg="1"/>
      <p:bldP spid="7" grpId="0" animBg="1"/>
      <p:bldP spid="9" grpId="0" animBg="1"/>
      <p:bldP spid="12" grpId="0" animBg="1"/>
      <p:bldP spid="11" grpId="0" animBg="1"/>
      <p:bldP spid="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7384"/>
            <a:ext cx="8568952" cy="778098"/>
          </a:xfrm>
        </p:spPr>
        <p:txBody>
          <a:bodyPr/>
          <a:lstStyle/>
          <a:p>
            <a:r>
              <a:rPr lang="en-GB" u="sng" dirty="0" smtClean="0">
                <a:solidFill>
                  <a:schemeClr val="bg1">
                    <a:lumMod val="95000"/>
                    <a:lumOff val="5000"/>
                  </a:schemeClr>
                </a:solidFill>
                <a:latin typeface="Tahoma" pitchFamily="34" charset="0"/>
                <a:ea typeface="Tahoma" pitchFamily="34" charset="0"/>
                <a:cs typeface="Tahoma" pitchFamily="34" charset="0"/>
              </a:rPr>
              <a:t>Proverbs and other wisdom literature</a:t>
            </a:r>
            <a:endParaRPr lang="en-GB" u="sng" dirty="0">
              <a:solidFill>
                <a:schemeClr val="bg1">
                  <a:lumMod val="95000"/>
                  <a:lumOff val="5000"/>
                </a:schemeClr>
              </a:solidFill>
              <a:latin typeface="Tahoma" pitchFamily="34" charset="0"/>
              <a:ea typeface="Tahoma" pitchFamily="34" charset="0"/>
              <a:cs typeface="Tahoma" pitchFamily="34" charset="0"/>
            </a:endParaRPr>
          </a:p>
        </p:txBody>
      </p:sp>
      <p:graphicFrame>
        <p:nvGraphicFramePr>
          <p:cNvPr id="4" name="Diagram 3"/>
          <p:cNvGraphicFramePr/>
          <p:nvPr>
            <p:extLst>
              <p:ext uri="{D42A27DB-BD31-4B8C-83A1-F6EECF244321}">
                <p14:modId xmlns:p14="http://schemas.microsoft.com/office/powerpoint/2010/main" val="2203989585"/>
              </p:ext>
            </p:extLst>
          </p:nvPr>
        </p:nvGraphicFramePr>
        <p:xfrm>
          <a:off x="107504" y="692696"/>
          <a:ext cx="8892480" cy="60212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4644008" y="980728"/>
            <a:ext cx="4248472" cy="523220"/>
          </a:xfrm>
          <a:prstGeom prst="rect">
            <a:avLst/>
          </a:prstGeom>
          <a:solidFill>
            <a:srgbClr val="002060"/>
          </a:solidFill>
        </p:spPr>
        <p:txBody>
          <a:bodyPr wrap="square" rtlCol="0">
            <a:spAutoFit/>
          </a:bodyPr>
          <a:lstStyle/>
          <a:p>
            <a:r>
              <a:rPr lang="en-GB" sz="2800" b="1" dirty="0" smtClean="0"/>
              <a:t>Ancient M. Eastern Tradition</a:t>
            </a:r>
            <a:endParaRPr lang="en-GB" sz="2800" b="1" dirty="0"/>
          </a:p>
        </p:txBody>
      </p:sp>
      <p:sp>
        <p:nvSpPr>
          <p:cNvPr id="6" name="TextBox 5"/>
          <p:cNvSpPr txBox="1"/>
          <p:nvPr/>
        </p:nvSpPr>
        <p:spPr>
          <a:xfrm>
            <a:off x="4644008" y="1556792"/>
            <a:ext cx="4248472" cy="2616101"/>
          </a:xfrm>
          <a:prstGeom prst="rect">
            <a:avLst/>
          </a:prstGeom>
          <a:solidFill>
            <a:srgbClr val="FF0000"/>
          </a:solidFill>
        </p:spPr>
        <p:txBody>
          <a:bodyPr wrap="square" rtlCol="0">
            <a:spAutoFit/>
          </a:bodyPr>
          <a:lstStyle/>
          <a:p>
            <a:r>
              <a:rPr lang="en-GB" sz="2800" b="1" dirty="0" smtClean="0"/>
              <a:t>“</a:t>
            </a:r>
            <a:r>
              <a:rPr lang="en-GB" sz="2800" b="1" i="1" dirty="0" smtClean="0"/>
              <a:t>From </a:t>
            </a:r>
            <a:r>
              <a:rPr lang="en-GB" sz="2800" b="1" i="1" dirty="0"/>
              <a:t>all nations people came to listen to Solomon’s wisdom, sent by all the kings of the world, who had heard of his wisdom</a:t>
            </a:r>
            <a:r>
              <a:rPr lang="en-GB" sz="2800" b="1" i="1" dirty="0" smtClean="0"/>
              <a:t>.”</a:t>
            </a:r>
            <a:r>
              <a:rPr lang="en-GB" sz="2800" b="1" dirty="0" smtClean="0"/>
              <a:t> </a:t>
            </a:r>
          </a:p>
          <a:p>
            <a:r>
              <a:rPr lang="en-GB" sz="2400" b="1" dirty="0" smtClean="0"/>
              <a:t>1 Kings 4:34</a:t>
            </a:r>
            <a:endParaRPr lang="en-GB" sz="2400" b="1" dirty="0"/>
          </a:p>
        </p:txBody>
      </p:sp>
      <p:pic>
        <p:nvPicPr>
          <p:cNvPr id="2050"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519" y="1268760"/>
            <a:ext cx="4176465" cy="4320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Box 8"/>
          <p:cNvSpPr txBox="1"/>
          <p:nvPr/>
        </p:nvSpPr>
        <p:spPr>
          <a:xfrm>
            <a:off x="4644008" y="4235468"/>
            <a:ext cx="4248472" cy="1384995"/>
          </a:xfrm>
          <a:prstGeom prst="rect">
            <a:avLst/>
          </a:prstGeom>
          <a:solidFill>
            <a:srgbClr val="002060"/>
          </a:solidFill>
        </p:spPr>
        <p:txBody>
          <a:bodyPr wrap="square" rtlCol="0">
            <a:spAutoFit/>
          </a:bodyPr>
          <a:lstStyle/>
          <a:p>
            <a:r>
              <a:rPr lang="en-GB" sz="2800" b="1" dirty="0" smtClean="0"/>
              <a:t>Egyptian and Mesopotamian predates Jewish wisdom literature</a:t>
            </a:r>
            <a:endParaRPr lang="en-GB" sz="2800" b="1" dirty="0"/>
          </a:p>
        </p:txBody>
      </p:sp>
      <p:sp>
        <p:nvSpPr>
          <p:cNvPr id="10" name="TextBox 9"/>
          <p:cNvSpPr txBox="1"/>
          <p:nvPr/>
        </p:nvSpPr>
        <p:spPr>
          <a:xfrm>
            <a:off x="1022114" y="5877272"/>
            <a:ext cx="7294302" cy="646331"/>
          </a:xfrm>
          <a:prstGeom prst="rect">
            <a:avLst/>
          </a:prstGeom>
          <a:solidFill>
            <a:srgbClr val="002060"/>
          </a:solidFill>
        </p:spPr>
        <p:txBody>
          <a:bodyPr wrap="square" rtlCol="0">
            <a:spAutoFit/>
          </a:bodyPr>
          <a:lstStyle/>
          <a:p>
            <a:r>
              <a:rPr lang="en-GB" sz="3600" b="1" dirty="0" smtClean="0"/>
              <a:t>Superior to all other wisdom literature</a:t>
            </a:r>
            <a:endParaRPr lang="en-GB" sz="3600" b="1" dirty="0"/>
          </a:p>
        </p:txBody>
      </p:sp>
    </p:spTree>
    <p:extLst>
      <p:ext uri="{BB962C8B-B14F-4D97-AF65-F5344CB8AC3E}">
        <p14:creationId xmlns:p14="http://schemas.microsoft.com/office/powerpoint/2010/main" val="8917465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8819FEAB-2116-40B2-AE26-7BBB3762724E}"/>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P spid="5" grpId="0" animBg="1"/>
      <p:bldP spid="6" grpId="0" animBg="1"/>
      <p:bldP spid="9"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7384"/>
            <a:ext cx="8568952" cy="778098"/>
          </a:xfrm>
        </p:spPr>
        <p:txBody>
          <a:bodyPr/>
          <a:lstStyle/>
          <a:p>
            <a:r>
              <a:rPr lang="en-GB" u="sng" dirty="0" smtClean="0">
                <a:solidFill>
                  <a:schemeClr val="bg1">
                    <a:lumMod val="95000"/>
                    <a:lumOff val="5000"/>
                  </a:schemeClr>
                </a:solidFill>
                <a:latin typeface="Tahoma" pitchFamily="34" charset="0"/>
                <a:ea typeface="Tahoma" pitchFamily="34" charset="0"/>
                <a:cs typeface="Tahoma" pitchFamily="34" charset="0"/>
              </a:rPr>
              <a:t>Proverbs – structure &amp; Authorship</a:t>
            </a:r>
            <a:endParaRPr lang="en-GB" u="sng" dirty="0">
              <a:solidFill>
                <a:schemeClr val="bg1">
                  <a:lumMod val="95000"/>
                  <a:lumOff val="5000"/>
                </a:schemeClr>
              </a:solidFill>
              <a:latin typeface="Tahoma" pitchFamily="34" charset="0"/>
              <a:ea typeface="Tahoma" pitchFamily="34" charset="0"/>
              <a:cs typeface="Tahoma" pitchFamily="34" charset="0"/>
            </a:endParaRPr>
          </a:p>
        </p:txBody>
      </p:sp>
      <p:graphicFrame>
        <p:nvGraphicFramePr>
          <p:cNvPr id="4" name="Diagram 3"/>
          <p:cNvGraphicFramePr/>
          <p:nvPr>
            <p:extLst>
              <p:ext uri="{D42A27DB-BD31-4B8C-83A1-F6EECF244321}">
                <p14:modId xmlns:p14="http://schemas.microsoft.com/office/powerpoint/2010/main" val="2791028332"/>
              </p:ext>
            </p:extLst>
          </p:nvPr>
        </p:nvGraphicFramePr>
        <p:xfrm>
          <a:off x="107504" y="692696"/>
          <a:ext cx="8892480" cy="60212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1115616" y="908720"/>
            <a:ext cx="7067128" cy="584775"/>
          </a:xfrm>
          <a:prstGeom prst="rect">
            <a:avLst/>
          </a:prstGeom>
          <a:solidFill>
            <a:srgbClr val="0070C0"/>
          </a:solidFill>
          <a:ln>
            <a:solidFill>
              <a:srgbClr val="002060"/>
            </a:solidFill>
          </a:ln>
        </p:spPr>
        <p:txBody>
          <a:bodyPr wrap="square" rtlCol="0">
            <a:spAutoFit/>
          </a:bodyPr>
          <a:lstStyle/>
          <a:p>
            <a:r>
              <a:rPr lang="en-GB" sz="3200" b="1" dirty="0" smtClean="0"/>
              <a:t>Introduction and theme 1v1-6</a:t>
            </a:r>
          </a:p>
        </p:txBody>
      </p:sp>
      <p:sp>
        <p:nvSpPr>
          <p:cNvPr id="11" name="TextBox 10"/>
          <p:cNvSpPr txBox="1"/>
          <p:nvPr/>
        </p:nvSpPr>
        <p:spPr>
          <a:xfrm>
            <a:off x="1115616" y="1628800"/>
            <a:ext cx="7067128" cy="584775"/>
          </a:xfrm>
          <a:prstGeom prst="rect">
            <a:avLst/>
          </a:prstGeom>
          <a:solidFill>
            <a:srgbClr val="0070C0"/>
          </a:solidFill>
          <a:ln>
            <a:solidFill>
              <a:srgbClr val="002060"/>
            </a:solidFill>
          </a:ln>
        </p:spPr>
        <p:txBody>
          <a:bodyPr wrap="square" rtlCol="0">
            <a:spAutoFit/>
          </a:bodyPr>
          <a:lstStyle/>
          <a:p>
            <a:r>
              <a:rPr lang="en-GB" sz="3200" b="1" dirty="0" smtClean="0"/>
              <a:t>Motto 1v7, 9v10, 15v33</a:t>
            </a:r>
            <a:endParaRPr lang="en-GB" sz="3200" b="1" dirty="0"/>
          </a:p>
        </p:txBody>
      </p:sp>
      <p:sp>
        <p:nvSpPr>
          <p:cNvPr id="12" name="TextBox 11"/>
          <p:cNvSpPr txBox="1"/>
          <p:nvPr/>
        </p:nvSpPr>
        <p:spPr>
          <a:xfrm>
            <a:off x="1115616" y="2340169"/>
            <a:ext cx="7067128" cy="584775"/>
          </a:xfrm>
          <a:prstGeom prst="rect">
            <a:avLst/>
          </a:prstGeom>
          <a:solidFill>
            <a:srgbClr val="0070C0"/>
          </a:solidFill>
          <a:ln>
            <a:solidFill>
              <a:srgbClr val="002060"/>
            </a:solidFill>
          </a:ln>
        </p:spPr>
        <p:txBody>
          <a:bodyPr wrap="square" rtlCol="0">
            <a:spAutoFit/>
          </a:bodyPr>
          <a:lstStyle/>
          <a:p>
            <a:r>
              <a:rPr lang="en-GB" sz="3200" b="1" dirty="0" smtClean="0"/>
              <a:t>Call to wisdom 1v8-9v18 (2 ways to live)</a:t>
            </a:r>
          </a:p>
        </p:txBody>
      </p:sp>
      <p:sp>
        <p:nvSpPr>
          <p:cNvPr id="13" name="TextBox 12"/>
          <p:cNvSpPr txBox="1"/>
          <p:nvPr/>
        </p:nvSpPr>
        <p:spPr>
          <a:xfrm>
            <a:off x="1115616" y="2996952"/>
            <a:ext cx="7067128" cy="2554545"/>
          </a:xfrm>
          <a:prstGeom prst="rect">
            <a:avLst/>
          </a:prstGeom>
          <a:solidFill>
            <a:srgbClr val="0070C0"/>
          </a:solidFill>
          <a:ln>
            <a:solidFill>
              <a:srgbClr val="002060"/>
            </a:solidFill>
          </a:ln>
        </p:spPr>
        <p:txBody>
          <a:bodyPr wrap="square" rtlCol="0">
            <a:spAutoFit/>
          </a:bodyPr>
          <a:lstStyle/>
          <a:p>
            <a:r>
              <a:rPr lang="en-GB" sz="3200" b="1" dirty="0" smtClean="0"/>
              <a:t>Proverbs of Solomon 10v1-22v16</a:t>
            </a:r>
          </a:p>
          <a:p>
            <a:r>
              <a:rPr lang="en-GB" sz="3200" b="1" dirty="0" smtClean="0"/>
              <a:t>Proverbs </a:t>
            </a:r>
            <a:r>
              <a:rPr lang="en-GB" sz="3200" b="1" dirty="0"/>
              <a:t>of wise </a:t>
            </a:r>
            <a:r>
              <a:rPr lang="en-GB" sz="3200" b="1" dirty="0" smtClean="0"/>
              <a:t>men 22v17-24v34</a:t>
            </a:r>
            <a:endParaRPr lang="en-GB" sz="3200" b="1" dirty="0"/>
          </a:p>
          <a:p>
            <a:r>
              <a:rPr lang="en-GB" sz="3200" b="1" dirty="0" smtClean="0"/>
              <a:t>Further sayings of Solomon </a:t>
            </a:r>
            <a:r>
              <a:rPr lang="en-GB" sz="3200" b="1" dirty="0" err="1" smtClean="0"/>
              <a:t>chapt</a:t>
            </a:r>
            <a:r>
              <a:rPr lang="en-GB" sz="3200" b="1" dirty="0" smtClean="0"/>
              <a:t> 25-29</a:t>
            </a:r>
            <a:endParaRPr lang="en-GB" sz="3200" b="1" dirty="0"/>
          </a:p>
          <a:p>
            <a:r>
              <a:rPr lang="en-GB" sz="3200" b="1" dirty="0" smtClean="0"/>
              <a:t>Words </a:t>
            </a:r>
            <a:r>
              <a:rPr lang="en-GB" sz="3200" b="1" dirty="0"/>
              <a:t>of </a:t>
            </a:r>
            <a:r>
              <a:rPr lang="en-GB" sz="3200" b="1" dirty="0" err="1" smtClean="0"/>
              <a:t>Agur</a:t>
            </a:r>
            <a:r>
              <a:rPr lang="en-GB" sz="3200" b="1" dirty="0" smtClean="0"/>
              <a:t> chapter 30</a:t>
            </a:r>
            <a:endParaRPr lang="en-GB" sz="3200" b="1" dirty="0"/>
          </a:p>
          <a:p>
            <a:r>
              <a:rPr lang="en-GB" sz="3200" b="1" dirty="0" smtClean="0"/>
              <a:t>Word </a:t>
            </a:r>
            <a:r>
              <a:rPr lang="en-GB" sz="3200" b="1" dirty="0"/>
              <a:t>of King </a:t>
            </a:r>
            <a:r>
              <a:rPr lang="en-GB" sz="3200" b="1" dirty="0" err="1" smtClean="0"/>
              <a:t>Lemuel</a:t>
            </a:r>
            <a:r>
              <a:rPr lang="en-GB" sz="3200" b="1" dirty="0" smtClean="0"/>
              <a:t> chapter 31v1-9</a:t>
            </a:r>
            <a:endParaRPr lang="en-GB" sz="3200" b="1" dirty="0"/>
          </a:p>
        </p:txBody>
      </p:sp>
      <p:sp>
        <p:nvSpPr>
          <p:cNvPr id="14" name="TextBox 13"/>
          <p:cNvSpPr txBox="1"/>
          <p:nvPr/>
        </p:nvSpPr>
        <p:spPr>
          <a:xfrm>
            <a:off x="1115616" y="5652537"/>
            <a:ext cx="7067128" cy="584775"/>
          </a:xfrm>
          <a:prstGeom prst="rect">
            <a:avLst/>
          </a:prstGeom>
          <a:solidFill>
            <a:srgbClr val="0070C0"/>
          </a:solidFill>
          <a:ln>
            <a:solidFill>
              <a:srgbClr val="002060"/>
            </a:solidFill>
          </a:ln>
        </p:spPr>
        <p:txBody>
          <a:bodyPr wrap="square" rtlCol="0">
            <a:spAutoFit/>
          </a:bodyPr>
          <a:lstStyle/>
          <a:p>
            <a:r>
              <a:rPr lang="en-GB" sz="3200" b="1" dirty="0" smtClean="0"/>
              <a:t>An </a:t>
            </a:r>
            <a:r>
              <a:rPr lang="en-GB" sz="3200" b="1" dirty="0"/>
              <a:t>Alphabet of Wifely </a:t>
            </a:r>
            <a:r>
              <a:rPr lang="en-GB" sz="3200" b="1" dirty="0" smtClean="0"/>
              <a:t>Excellence 31v10-31</a:t>
            </a:r>
            <a:endParaRPr lang="en-GB" sz="3200" b="1" dirty="0"/>
          </a:p>
        </p:txBody>
      </p:sp>
    </p:spTree>
    <p:extLst>
      <p:ext uri="{BB962C8B-B14F-4D97-AF65-F5344CB8AC3E}">
        <p14:creationId xmlns:p14="http://schemas.microsoft.com/office/powerpoint/2010/main" val="19343380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8819FEAB-2116-40B2-AE26-7BBB3762724E}"/>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P spid="6" grpId="0" animBg="1"/>
      <p:bldP spid="11" grpId="0" animBg="1"/>
      <p:bldP spid="12" grpId="0" animBg="1"/>
      <p:bldP spid="13" grpId="0"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860032" y="2420888"/>
            <a:ext cx="2880320" cy="432048"/>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611560" y="116632"/>
            <a:ext cx="7924800" cy="634082"/>
          </a:xfrm>
        </p:spPr>
        <p:txBody>
          <a:bodyPr/>
          <a:lstStyle/>
          <a:p>
            <a:r>
              <a:rPr lang="en-GB" dirty="0" smtClean="0">
                <a:solidFill>
                  <a:schemeClr val="bg1"/>
                </a:solidFill>
              </a:rPr>
              <a:t>Proverbs 1v1-6</a:t>
            </a:r>
            <a:endParaRPr lang="en-GB" dirty="0">
              <a:solidFill>
                <a:schemeClr val="bg1"/>
              </a:solidFill>
            </a:endParaRPr>
          </a:p>
        </p:txBody>
      </p:sp>
      <p:sp>
        <p:nvSpPr>
          <p:cNvPr id="4" name="TextBox 3"/>
          <p:cNvSpPr txBox="1"/>
          <p:nvPr/>
        </p:nvSpPr>
        <p:spPr>
          <a:xfrm>
            <a:off x="323527" y="6167045"/>
            <a:ext cx="8640961" cy="646331"/>
          </a:xfrm>
          <a:prstGeom prst="rect">
            <a:avLst/>
          </a:prstGeom>
          <a:solidFill>
            <a:srgbClr val="002060"/>
          </a:solidFill>
        </p:spPr>
        <p:txBody>
          <a:bodyPr wrap="square" rtlCol="0">
            <a:spAutoFit/>
          </a:bodyPr>
          <a:lstStyle/>
          <a:p>
            <a:r>
              <a:rPr lang="en-GB" sz="3600" b="1" dirty="0" smtClean="0"/>
              <a:t>A course in right living before God and man</a:t>
            </a:r>
            <a:endParaRPr lang="en-GB" sz="3600" b="1" dirty="0"/>
          </a:p>
        </p:txBody>
      </p:sp>
      <p:sp>
        <p:nvSpPr>
          <p:cNvPr id="6" name="Rounded Rectangle 5"/>
          <p:cNvSpPr/>
          <p:nvPr/>
        </p:nvSpPr>
        <p:spPr>
          <a:xfrm>
            <a:off x="3275856" y="2852936"/>
            <a:ext cx="3096344" cy="432048"/>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ounded Rectangle 7"/>
          <p:cNvSpPr/>
          <p:nvPr/>
        </p:nvSpPr>
        <p:spPr>
          <a:xfrm>
            <a:off x="6516216" y="3356992"/>
            <a:ext cx="1008112" cy="432048"/>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5940152" y="3789040"/>
            <a:ext cx="1296144" cy="432048"/>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ounded Rectangle 9"/>
          <p:cNvSpPr/>
          <p:nvPr/>
        </p:nvSpPr>
        <p:spPr>
          <a:xfrm>
            <a:off x="1979712" y="4293096"/>
            <a:ext cx="792088" cy="432048"/>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ounded Rectangle 10"/>
          <p:cNvSpPr/>
          <p:nvPr/>
        </p:nvSpPr>
        <p:spPr>
          <a:xfrm>
            <a:off x="2915816" y="4722837"/>
            <a:ext cx="1440160" cy="432048"/>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ounded Rectangle 6"/>
          <p:cNvSpPr/>
          <p:nvPr/>
        </p:nvSpPr>
        <p:spPr>
          <a:xfrm>
            <a:off x="2411760" y="3299842"/>
            <a:ext cx="1512168" cy="432048"/>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ounded Rectangle 11"/>
          <p:cNvSpPr/>
          <p:nvPr/>
        </p:nvSpPr>
        <p:spPr>
          <a:xfrm>
            <a:off x="2627784" y="1412776"/>
            <a:ext cx="1296144" cy="432048"/>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ounded Rectangle 12"/>
          <p:cNvSpPr/>
          <p:nvPr/>
        </p:nvSpPr>
        <p:spPr>
          <a:xfrm>
            <a:off x="4499992" y="1412776"/>
            <a:ext cx="1512168" cy="432048"/>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sz="quarter" idx="13"/>
          </p:nvPr>
        </p:nvSpPr>
        <p:spPr>
          <a:xfrm>
            <a:off x="467544" y="692696"/>
            <a:ext cx="8352928" cy="5544616"/>
          </a:xfrm>
          <a:noFill/>
        </p:spPr>
        <p:txBody>
          <a:bodyPr>
            <a:noAutofit/>
          </a:bodyPr>
          <a:lstStyle/>
          <a:p>
            <a:r>
              <a:rPr lang="en-GB" sz="3100" dirty="0">
                <a:solidFill>
                  <a:schemeClr val="bg1"/>
                </a:solidFill>
              </a:rPr>
              <a:t>The proverbs of Solomon son of David, king of Israel:</a:t>
            </a:r>
          </a:p>
          <a:p>
            <a:r>
              <a:rPr lang="en-GB" sz="3100" b="1" baseline="30000" dirty="0">
                <a:solidFill>
                  <a:schemeClr val="bg1"/>
                </a:solidFill>
              </a:rPr>
              <a:t>2 </a:t>
            </a:r>
            <a:r>
              <a:rPr lang="en-GB" sz="3100" dirty="0">
                <a:solidFill>
                  <a:schemeClr val="bg1"/>
                </a:solidFill>
              </a:rPr>
              <a:t>for gaining wisdom and instruction;</a:t>
            </a:r>
            <a:br>
              <a:rPr lang="en-GB" sz="3100" dirty="0">
                <a:solidFill>
                  <a:schemeClr val="bg1"/>
                </a:solidFill>
              </a:rPr>
            </a:br>
            <a:r>
              <a:rPr lang="en-GB" sz="3100" dirty="0">
                <a:solidFill>
                  <a:schemeClr val="bg1"/>
                </a:solidFill>
              </a:rPr>
              <a:t>    for understanding words of insight;</a:t>
            </a:r>
            <a:br>
              <a:rPr lang="en-GB" sz="3100" dirty="0">
                <a:solidFill>
                  <a:schemeClr val="bg1"/>
                </a:solidFill>
              </a:rPr>
            </a:br>
            <a:r>
              <a:rPr lang="en-GB" sz="3100" b="1" baseline="30000" dirty="0">
                <a:solidFill>
                  <a:schemeClr val="bg1"/>
                </a:solidFill>
              </a:rPr>
              <a:t>3 </a:t>
            </a:r>
            <a:r>
              <a:rPr lang="en-GB" sz="3100" dirty="0">
                <a:solidFill>
                  <a:schemeClr val="bg1"/>
                </a:solidFill>
              </a:rPr>
              <a:t>for receiving instruction in prudent behaviour,</a:t>
            </a:r>
            <a:br>
              <a:rPr lang="en-GB" sz="3100" dirty="0">
                <a:solidFill>
                  <a:schemeClr val="bg1"/>
                </a:solidFill>
              </a:rPr>
            </a:br>
            <a:r>
              <a:rPr lang="en-GB" sz="3100" dirty="0">
                <a:solidFill>
                  <a:schemeClr val="bg1"/>
                </a:solidFill>
              </a:rPr>
              <a:t>    doing what is right and just and fair;</a:t>
            </a:r>
            <a:br>
              <a:rPr lang="en-GB" sz="3100" dirty="0">
                <a:solidFill>
                  <a:schemeClr val="bg1"/>
                </a:solidFill>
              </a:rPr>
            </a:br>
            <a:r>
              <a:rPr lang="en-GB" sz="3100" b="1" baseline="30000" dirty="0">
                <a:solidFill>
                  <a:schemeClr val="bg1"/>
                </a:solidFill>
              </a:rPr>
              <a:t>4 </a:t>
            </a:r>
            <a:r>
              <a:rPr lang="en-GB" sz="3100" dirty="0">
                <a:solidFill>
                  <a:schemeClr val="bg1"/>
                </a:solidFill>
              </a:rPr>
              <a:t>for giving prudence to those who are </a:t>
            </a:r>
            <a:r>
              <a:rPr lang="en-GB" sz="3100" dirty="0" smtClean="0">
                <a:solidFill>
                  <a:schemeClr val="bg1"/>
                </a:solidFill>
              </a:rPr>
              <a:t>simple,</a:t>
            </a:r>
            <a:r>
              <a:rPr lang="en-GB" sz="3100" dirty="0">
                <a:solidFill>
                  <a:schemeClr val="bg1"/>
                </a:solidFill>
              </a:rPr>
              <a:t/>
            </a:r>
            <a:br>
              <a:rPr lang="en-GB" sz="3100" dirty="0">
                <a:solidFill>
                  <a:schemeClr val="bg1"/>
                </a:solidFill>
              </a:rPr>
            </a:br>
            <a:r>
              <a:rPr lang="en-GB" sz="3100" dirty="0">
                <a:solidFill>
                  <a:schemeClr val="bg1"/>
                </a:solidFill>
              </a:rPr>
              <a:t>    knowledge and discretion to the young –</a:t>
            </a:r>
            <a:br>
              <a:rPr lang="en-GB" sz="3100" dirty="0">
                <a:solidFill>
                  <a:schemeClr val="bg1"/>
                </a:solidFill>
              </a:rPr>
            </a:br>
            <a:r>
              <a:rPr lang="en-GB" sz="3100" b="1" baseline="30000" dirty="0">
                <a:solidFill>
                  <a:schemeClr val="bg1"/>
                </a:solidFill>
              </a:rPr>
              <a:t>5 </a:t>
            </a:r>
            <a:r>
              <a:rPr lang="en-GB" sz="3100" dirty="0">
                <a:solidFill>
                  <a:schemeClr val="bg1"/>
                </a:solidFill>
              </a:rPr>
              <a:t>let the wise listen and add to their learning,</a:t>
            </a:r>
            <a:br>
              <a:rPr lang="en-GB" sz="3100" dirty="0">
                <a:solidFill>
                  <a:schemeClr val="bg1"/>
                </a:solidFill>
              </a:rPr>
            </a:br>
            <a:r>
              <a:rPr lang="en-GB" sz="3100" dirty="0">
                <a:solidFill>
                  <a:schemeClr val="bg1"/>
                </a:solidFill>
              </a:rPr>
              <a:t>    and let the discerning get guidance –</a:t>
            </a:r>
            <a:br>
              <a:rPr lang="en-GB" sz="3100" dirty="0">
                <a:solidFill>
                  <a:schemeClr val="bg1"/>
                </a:solidFill>
              </a:rPr>
            </a:br>
            <a:r>
              <a:rPr lang="en-GB" sz="3100" b="1" baseline="30000" dirty="0">
                <a:solidFill>
                  <a:schemeClr val="bg1"/>
                </a:solidFill>
              </a:rPr>
              <a:t>6 </a:t>
            </a:r>
            <a:r>
              <a:rPr lang="en-GB" sz="3100" dirty="0">
                <a:solidFill>
                  <a:schemeClr val="bg1"/>
                </a:solidFill>
              </a:rPr>
              <a:t>for understanding proverbs and parables,</a:t>
            </a:r>
            <a:br>
              <a:rPr lang="en-GB" sz="3100" dirty="0">
                <a:solidFill>
                  <a:schemeClr val="bg1"/>
                </a:solidFill>
              </a:rPr>
            </a:br>
            <a:r>
              <a:rPr lang="en-GB" sz="3100" dirty="0">
                <a:solidFill>
                  <a:schemeClr val="bg1"/>
                </a:solidFill>
              </a:rPr>
              <a:t>    the sayings and riddles of the wise.</a:t>
            </a:r>
          </a:p>
          <a:p>
            <a:endParaRPr lang="en-GB" sz="2800" dirty="0">
              <a:solidFill>
                <a:schemeClr val="bg1"/>
              </a:solidFill>
            </a:endParaRPr>
          </a:p>
        </p:txBody>
      </p:sp>
      <p:sp>
        <p:nvSpPr>
          <p:cNvPr id="14" name="TextBox 13"/>
          <p:cNvSpPr txBox="1"/>
          <p:nvPr/>
        </p:nvSpPr>
        <p:spPr>
          <a:xfrm>
            <a:off x="1460177" y="2543413"/>
            <a:ext cx="6048672" cy="1754326"/>
          </a:xfrm>
          <a:prstGeom prst="rect">
            <a:avLst/>
          </a:prstGeom>
          <a:solidFill>
            <a:srgbClr val="FF0000"/>
          </a:solidFill>
        </p:spPr>
        <p:txBody>
          <a:bodyPr wrap="square" rtlCol="0">
            <a:spAutoFit/>
          </a:bodyPr>
          <a:lstStyle/>
          <a:p>
            <a:r>
              <a:rPr lang="en-GB" sz="3600" dirty="0" smtClean="0"/>
              <a:t>“The Lord detests dishonest scales, but accurate weights find favour with him” </a:t>
            </a:r>
            <a:r>
              <a:rPr lang="en-GB" sz="3600" dirty="0" err="1" smtClean="0"/>
              <a:t>Prov</a:t>
            </a:r>
            <a:r>
              <a:rPr lang="en-GB" sz="3600" dirty="0" smtClean="0"/>
              <a:t> 11v1</a:t>
            </a:r>
            <a:endParaRPr lang="en-GB" sz="3600" dirty="0"/>
          </a:p>
        </p:txBody>
      </p:sp>
    </p:spTree>
    <p:extLst>
      <p:ext uri="{BB962C8B-B14F-4D97-AF65-F5344CB8AC3E}">
        <p14:creationId xmlns:p14="http://schemas.microsoft.com/office/powerpoint/2010/main" val="3689480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subTnLst>
                                    <p:set>
                                      <p:cBhvr override="childStyle">
                                        <p:cTn dur="1" fill="hold" display="0" masterRel="nextClick" afterEffect="1"/>
                                        <p:tgtEl>
                                          <p:spTgt spid="14"/>
                                        </p:tgtEl>
                                        <p:attrNameLst>
                                          <p:attrName>style.visibility</p:attrName>
                                        </p:attrNameLst>
                                      </p:cBhvr>
                                      <p:to>
                                        <p:strVal val="hidden"/>
                                      </p:to>
                                    </p:set>
                                  </p:sub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P spid="6" grpId="0" animBg="1"/>
      <p:bldP spid="8" grpId="0" animBg="1"/>
      <p:bldP spid="9" grpId="0" animBg="1"/>
      <p:bldP spid="10" grpId="0" animBg="1"/>
      <p:bldP spid="11" grpId="0" animBg="1"/>
      <p:bldP spid="7" grpId="0" animBg="1"/>
      <p:bldP spid="12" grpId="0" animBg="1"/>
      <p:bldP spid="13" grpId="0" animBg="1"/>
      <p:bldP spid="3" grpId="0" uiExpand="1" build="p"/>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78098"/>
          </a:xfrm>
        </p:spPr>
        <p:txBody>
          <a:bodyPr/>
          <a:lstStyle/>
          <a:p>
            <a:r>
              <a:rPr lang="en-GB" dirty="0" smtClean="0">
                <a:solidFill>
                  <a:schemeClr val="bg1"/>
                </a:solidFill>
              </a:rPr>
              <a:t>Proverbs – key verse</a:t>
            </a:r>
            <a:endParaRPr lang="en-GB" dirty="0">
              <a:solidFill>
                <a:schemeClr val="bg1"/>
              </a:solidFill>
            </a:endParaRPr>
          </a:p>
        </p:txBody>
      </p:sp>
      <p:sp>
        <p:nvSpPr>
          <p:cNvPr id="3" name="Content Placeholder 2"/>
          <p:cNvSpPr>
            <a:spLocks noGrp="1"/>
          </p:cNvSpPr>
          <p:nvPr>
            <p:ph sz="quarter" idx="13"/>
          </p:nvPr>
        </p:nvSpPr>
        <p:spPr>
          <a:xfrm>
            <a:off x="611560" y="1196752"/>
            <a:ext cx="7924800" cy="4114800"/>
          </a:xfrm>
        </p:spPr>
        <p:txBody>
          <a:bodyPr>
            <a:normAutofit/>
          </a:bodyPr>
          <a:lstStyle/>
          <a:p>
            <a:r>
              <a:rPr lang="en-GB" sz="3600" dirty="0">
                <a:solidFill>
                  <a:srgbClr val="000000"/>
                </a:solidFill>
                <a:latin typeface="Verdana"/>
              </a:rPr>
              <a:t>The fear of </a:t>
            </a:r>
            <a:r>
              <a:rPr lang="en-GB" sz="3600" dirty="0" smtClean="0">
                <a:solidFill>
                  <a:srgbClr val="000000"/>
                </a:solidFill>
                <a:latin typeface="Verdana"/>
              </a:rPr>
              <a:t>the </a:t>
            </a:r>
            <a:r>
              <a:rPr lang="en-GB" sz="3600" cap="small" dirty="0" smtClean="0">
                <a:solidFill>
                  <a:srgbClr val="000000"/>
                </a:solidFill>
                <a:latin typeface="Verdana"/>
              </a:rPr>
              <a:t>Lord</a:t>
            </a:r>
            <a:r>
              <a:rPr lang="en-GB" sz="3600" dirty="0">
                <a:solidFill>
                  <a:srgbClr val="000000"/>
                </a:solidFill>
                <a:latin typeface="Verdana"/>
              </a:rPr>
              <a:t> is the beginning of knowledge,</a:t>
            </a:r>
            <a:r>
              <a:rPr lang="en-GB" sz="3600" dirty="0"/>
              <a:t/>
            </a:r>
            <a:br>
              <a:rPr lang="en-GB" sz="3600" dirty="0"/>
            </a:br>
            <a:r>
              <a:rPr lang="en-GB" sz="3600" dirty="0" smtClean="0">
                <a:solidFill>
                  <a:srgbClr val="000000"/>
                </a:solidFill>
                <a:latin typeface="Verdana"/>
              </a:rPr>
              <a:t>but fools</a:t>
            </a:r>
            <a:r>
              <a:rPr lang="en-GB" sz="3600" b="1" baseline="30000" dirty="0">
                <a:solidFill>
                  <a:srgbClr val="000000"/>
                </a:solidFill>
                <a:latin typeface="Verdana"/>
              </a:rPr>
              <a:t> </a:t>
            </a:r>
            <a:r>
              <a:rPr lang="en-GB" sz="3600" dirty="0" smtClean="0">
                <a:solidFill>
                  <a:srgbClr val="000000"/>
                </a:solidFill>
                <a:latin typeface="Verdana"/>
              </a:rPr>
              <a:t>despise </a:t>
            </a:r>
            <a:r>
              <a:rPr lang="en-GB" sz="3600" dirty="0">
                <a:solidFill>
                  <a:srgbClr val="000000"/>
                </a:solidFill>
                <a:latin typeface="Verdana"/>
              </a:rPr>
              <a:t>wisdom and instruction</a:t>
            </a:r>
            <a:r>
              <a:rPr lang="en-GB" sz="3600" dirty="0" smtClean="0">
                <a:solidFill>
                  <a:srgbClr val="000000"/>
                </a:solidFill>
                <a:latin typeface="Verdana"/>
              </a:rPr>
              <a:t>. </a:t>
            </a:r>
          </a:p>
          <a:p>
            <a:pPr lvl="1"/>
            <a:r>
              <a:rPr lang="en-GB" sz="3600" dirty="0" err="1" smtClean="0">
                <a:solidFill>
                  <a:srgbClr val="000000"/>
                </a:solidFill>
                <a:latin typeface="Verdana"/>
              </a:rPr>
              <a:t>Prov</a:t>
            </a:r>
            <a:r>
              <a:rPr lang="en-GB" sz="3600" dirty="0" smtClean="0">
                <a:solidFill>
                  <a:srgbClr val="000000"/>
                </a:solidFill>
                <a:latin typeface="Verdana"/>
              </a:rPr>
              <a:t> 1v7</a:t>
            </a:r>
            <a:endParaRPr lang="en-GB" sz="3600" dirty="0"/>
          </a:p>
        </p:txBody>
      </p:sp>
      <p:cxnSp>
        <p:nvCxnSpPr>
          <p:cNvPr id="5" name="Straight Arrow Connector 4"/>
          <p:cNvCxnSpPr/>
          <p:nvPr/>
        </p:nvCxnSpPr>
        <p:spPr>
          <a:xfrm flipH="1">
            <a:off x="1547664" y="2348880"/>
            <a:ext cx="936104" cy="230425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23528" y="4664546"/>
            <a:ext cx="4320480" cy="646331"/>
          </a:xfrm>
          <a:prstGeom prst="rect">
            <a:avLst/>
          </a:prstGeom>
          <a:solidFill>
            <a:srgbClr val="002060"/>
          </a:solidFill>
        </p:spPr>
        <p:txBody>
          <a:bodyPr wrap="square" rtlCol="0">
            <a:spAutoFit/>
          </a:bodyPr>
          <a:lstStyle/>
          <a:p>
            <a:r>
              <a:rPr lang="en-GB" sz="3600" b="1" dirty="0" smtClean="0"/>
              <a:t>Beginning – 1</a:t>
            </a:r>
            <a:r>
              <a:rPr lang="en-GB" sz="3600" b="1" baseline="30000" dirty="0" smtClean="0"/>
              <a:t>st</a:t>
            </a:r>
            <a:r>
              <a:rPr lang="en-GB" sz="3600" b="1" dirty="0" smtClean="0"/>
              <a:t> thing</a:t>
            </a:r>
            <a:endParaRPr lang="en-GB" sz="3600" b="1" dirty="0"/>
          </a:p>
        </p:txBody>
      </p:sp>
      <p:sp>
        <p:nvSpPr>
          <p:cNvPr id="8" name="TextBox 7"/>
          <p:cNvSpPr txBox="1"/>
          <p:nvPr/>
        </p:nvSpPr>
        <p:spPr>
          <a:xfrm>
            <a:off x="323528" y="5445224"/>
            <a:ext cx="6408712" cy="646331"/>
          </a:xfrm>
          <a:prstGeom prst="rect">
            <a:avLst/>
          </a:prstGeom>
          <a:solidFill>
            <a:srgbClr val="002060"/>
          </a:solidFill>
        </p:spPr>
        <p:txBody>
          <a:bodyPr wrap="square" rtlCol="0">
            <a:spAutoFit/>
          </a:bodyPr>
          <a:lstStyle/>
          <a:p>
            <a:r>
              <a:rPr lang="en-GB" sz="3600" b="1" dirty="0" smtClean="0"/>
              <a:t>Beginning – Controlling principle</a:t>
            </a:r>
            <a:endParaRPr lang="en-GB" sz="3600" b="1" dirty="0"/>
          </a:p>
        </p:txBody>
      </p:sp>
    </p:spTree>
    <p:extLst>
      <p:ext uri="{BB962C8B-B14F-4D97-AF65-F5344CB8AC3E}">
        <p14:creationId xmlns:p14="http://schemas.microsoft.com/office/powerpoint/2010/main" val="586412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78098"/>
          </a:xfrm>
        </p:spPr>
        <p:txBody>
          <a:bodyPr/>
          <a:lstStyle/>
          <a:p>
            <a:r>
              <a:rPr lang="en-GB" dirty="0" smtClean="0">
                <a:solidFill>
                  <a:schemeClr val="bg1"/>
                </a:solidFill>
              </a:rPr>
              <a:t>Proverbs – key verse</a:t>
            </a:r>
            <a:endParaRPr lang="en-GB" dirty="0">
              <a:solidFill>
                <a:schemeClr val="bg1"/>
              </a:solidFill>
            </a:endParaRPr>
          </a:p>
        </p:txBody>
      </p:sp>
      <p:sp>
        <p:nvSpPr>
          <p:cNvPr id="3" name="Content Placeholder 2"/>
          <p:cNvSpPr>
            <a:spLocks noGrp="1"/>
          </p:cNvSpPr>
          <p:nvPr>
            <p:ph sz="quarter" idx="13"/>
          </p:nvPr>
        </p:nvSpPr>
        <p:spPr>
          <a:xfrm>
            <a:off x="573075" y="1202793"/>
            <a:ext cx="7924800" cy="4114800"/>
          </a:xfrm>
        </p:spPr>
        <p:txBody>
          <a:bodyPr>
            <a:normAutofit/>
          </a:bodyPr>
          <a:lstStyle/>
          <a:p>
            <a:r>
              <a:rPr lang="en-GB" sz="3600" dirty="0">
                <a:solidFill>
                  <a:srgbClr val="000000"/>
                </a:solidFill>
                <a:latin typeface="Verdana"/>
              </a:rPr>
              <a:t>The fear of </a:t>
            </a:r>
            <a:r>
              <a:rPr lang="en-GB" sz="3600" dirty="0" smtClean="0">
                <a:solidFill>
                  <a:srgbClr val="000000"/>
                </a:solidFill>
                <a:latin typeface="Verdana"/>
              </a:rPr>
              <a:t>the </a:t>
            </a:r>
            <a:r>
              <a:rPr lang="en-GB" sz="3600" cap="small" dirty="0" smtClean="0">
                <a:solidFill>
                  <a:srgbClr val="000000"/>
                </a:solidFill>
                <a:latin typeface="Verdana"/>
              </a:rPr>
              <a:t>Lord</a:t>
            </a:r>
            <a:r>
              <a:rPr lang="en-GB" sz="3600" dirty="0">
                <a:solidFill>
                  <a:srgbClr val="000000"/>
                </a:solidFill>
                <a:latin typeface="Verdana"/>
              </a:rPr>
              <a:t> is the beginning of knowledge,</a:t>
            </a:r>
            <a:r>
              <a:rPr lang="en-GB" sz="3600" dirty="0"/>
              <a:t/>
            </a:r>
            <a:br>
              <a:rPr lang="en-GB" sz="3600" dirty="0"/>
            </a:br>
            <a:r>
              <a:rPr lang="en-GB" sz="3600" dirty="0" smtClean="0">
                <a:solidFill>
                  <a:srgbClr val="000000"/>
                </a:solidFill>
                <a:latin typeface="Verdana"/>
              </a:rPr>
              <a:t>but fools</a:t>
            </a:r>
            <a:r>
              <a:rPr lang="en-GB" sz="3600" b="1" baseline="30000" dirty="0">
                <a:solidFill>
                  <a:srgbClr val="000000"/>
                </a:solidFill>
                <a:latin typeface="Verdana"/>
              </a:rPr>
              <a:t> </a:t>
            </a:r>
            <a:r>
              <a:rPr lang="en-GB" sz="3600" dirty="0" smtClean="0">
                <a:solidFill>
                  <a:srgbClr val="000000"/>
                </a:solidFill>
                <a:latin typeface="Verdana"/>
              </a:rPr>
              <a:t>despise </a:t>
            </a:r>
            <a:r>
              <a:rPr lang="en-GB" sz="3600" dirty="0">
                <a:solidFill>
                  <a:srgbClr val="000000"/>
                </a:solidFill>
                <a:latin typeface="Verdana"/>
              </a:rPr>
              <a:t>wisdom and instruction</a:t>
            </a:r>
            <a:r>
              <a:rPr lang="en-GB" sz="3600" dirty="0" smtClean="0">
                <a:solidFill>
                  <a:srgbClr val="000000"/>
                </a:solidFill>
                <a:latin typeface="Verdana"/>
              </a:rPr>
              <a:t>. </a:t>
            </a:r>
          </a:p>
          <a:p>
            <a:pPr lvl="1"/>
            <a:r>
              <a:rPr lang="en-GB" sz="3600" dirty="0" err="1" smtClean="0">
                <a:solidFill>
                  <a:srgbClr val="000000"/>
                </a:solidFill>
                <a:latin typeface="Verdana"/>
              </a:rPr>
              <a:t>Prov</a:t>
            </a:r>
            <a:r>
              <a:rPr lang="en-GB" sz="3600" dirty="0" smtClean="0">
                <a:solidFill>
                  <a:srgbClr val="000000"/>
                </a:solidFill>
                <a:latin typeface="Verdana"/>
              </a:rPr>
              <a:t> 1v7</a:t>
            </a:r>
            <a:endParaRPr lang="en-GB" sz="3600" dirty="0"/>
          </a:p>
        </p:txBody>
      </p:sp>
      <p:cxnSp>
        <p:nvCxnSpPr>
          <p:cNvPr id="5" name="Straight Arrow Connector 4"/>
          <p:cNvCxnSpPr/>
          <p:nvPr/>
        </p:nvCxnSpPr>
        <p:spPr>
          <a:xfrm flipH="1">
            <a:off x="1691680" y="1772816"/>
            <a:ext cx="792088" cy="266429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97260" y="4437112"/>
            <a:ext cx="6696744" cy="646331"/>
          </a:xfrm>
          <a:prstGeom prst="rect">
            <a:avLst/>
          </a:prstGeom>
          <a:solidFill>
            <a:srgbClr val="002060"/>
          </a:solidFill>
        </p:spPr>
        <p:txBody>
          <a:bodyPr wrap="square" rtlCol="0">
            <a:spAutoFit/>
          </a:bodyPr>
          <a:lstStyle/>
          <a:p>
            <a:r>
              <a:rPr lang="en-GB" sz="3600" b="1" dirty="0" smtClean="0"/>
              <a:t>Fear – right relationship (covenant)</a:t>
            </a:r>
            <a:endParaRPr lang="en-GB" sz="3600" b="1" dirty="0"/>
          </a:p>
        </p:txBody>
      </p:sp>
      <p:sp>
        <p:nvSpPr>
          <p:cNvPr id="8" name="TextBox 7"/>
          <p:cNvSpPr txBox="1"/>
          <p:nvPr/>
        </p:nvSpPr>
        <p:spPr>
          <a:xfrm>
            <a:off x="323528" y="5229200"/>
            <a:ext cx="4680520" cy="646331"/>
          </a:xfrm>
          <a:prstGeom prst="rect">
            <a:avLst/>
          </a:prstGeom>
          <a:solidFill>
            <a:srgbClr val="002060"/>
          </a:solidFill>
        </p:spPr>
        <p:txBody>
          <a:bodyPr wrap="square" rtlCol="0">
            <a:spAutoFit/>
          </a:bodyPr>
          <a:lstStyle/>
          <a:p>
            <a:r>
              <a:rPr lang="en-GB" sz="3600" b="1" dirty="0" smtClean="0"/>
              <a:t>Knowledge – revelation </a:t>
            </a:r>
            <a:endParaRPr lang="en-GB" sz="3600" b="1" dirty="0"/>
          </a:p>
        </p:txBody>
      </p:sp>
      <p:sp>
        <p:nvSpPr>
          <p:cNvPr id="9" name="TextBox 8"/>
          <p:cNvSpPr txBox="1"/>
          <p:nvPr/>
        </p:nvSpPr>
        <p:spPr>
          <a:xfrm>
            <a:off x="323528" y="5949280"/>
            <a:ext cx="5112568" cy="646331"/>
          </a:xfrm>
          <a:prstGeom prst="rect">
            <a:avLst/>
          </a:prstGeom>
          <a:solidFill>
            <a:srgbClr val="002060"/>
          </a:solidFill>
        </p:spPr>
        <p:txBody>
          <a:bodyPr wrap="square" rtlCol="0">
            <a:spAutoFit/>
          </a:bodyPr>
          <a:lstStyle/>
          <a:p>
            <a:r>
              <a:rPr lang="en-GB" sz="3600" b="1" dirty="0" smtClean="0"/>
              <a:t>Knowledge – relationship</a:t>
            </a:r>
            <a:endParaRPr lang="en-GB" sz="3600" b="1" dirty="0"/>
          </a:p>
        </p:txBody>
      </p:sp>
      <p:cxnSp>
        <p:nvCxnSpPr>
          <p:cNvPr id="10" name="Straight Arrow Connector 9"/>
          <p:cNvCxnSpPr/>
          <p:nvPr/>
        </p:nvCxnSpPr>
        <p:spPr>
          <a:xfrm flipH="1">
            <a:off x="2663788" y="2276872"/>
            <a:ext cx="1871687" cy="295232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3" name="Rounded Rectangular Callout 12"/>
          <p:cNvSpPr/>
          <p:nvPr/>
        </p:nvSpPr>
        <p:spPr>
          <a:xfrm>
            <a:off x="3203848" y="1844253"/>
            <a:ext cx="5112568" cy="2699430"/>
          </a:xfrm>
          <a:prstGeom prst="wedgeRoundRectCallou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t>
            </a:r>
            <a:r>
              <a:rPr lang="en-GB" sz="3200" dirty="0" smtClean="0"/>
              <a:t>Who can Say, “I have kept my heart pure; I am clean and without sin”?” </a:t>
            </a:r>
            <a:r>
              <a:rPr lang="en-GB" sz="3200" dirty="0" err="1" smtClean="0"/>
              <a:t>Prov</a:t>
            </a:r>
            <a:r>
              <a:rPr lang="en-GB" sz="3200" dirty="0" smtClean="0"/>
              <a:t> 20v9</a:t>
            </a:r>
            <a:endParaRPr lang="en-GB" sz="3200" dirty="0"/>
          </a:p>
        </p:txBody>
      </p:sp>
      <p:sp>
        <p:nvSpPr>
          <p:cNvPr id="14" name="Rounded Rectangular Callout 13"/>
          <p:cNvSpPr/>
          <p:nvPr/>
        </p:nvSpPr>
        <p:spPr>
          <a:xfrm>
            <a:off x="1907704" y="1337941"/>
            <a:ext cx="6774792" cy="4536504"/>
          </a:xfrm>
          <a:prstGeom prst="wedgeRoundRectCallou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smtClean="0"/>
              <a:t>“Rescue those who are being led away to death; hold back those staggering towards slaughter.  If you say “but we knew nothing about this,” does not the one who weighs the heart perceive it? Does not he who guards your life know it? Will he not repay everyone according to what they have done?</a:t>
            </a:r>
            <a:r>
              <a:rPr lang="en-GB" sz="2800" dirty="0" smtClean="0"/>
              <a:t> </a:t>
            </a:r>
            <a:r>
              <a:rPr lang="en-GB" sz="2800" dirty="0" err="1" smtClean="0"/>
              <a:t>Prov</a:t>
            </a:r>
            <a:r>
              <a:rPr lang="en-GB" sz="2800" dirty="0" smtClean="0"/>
              <a:t> 24v11-12</a:t>
            </a:r>
            <a:endParaRPr lang="en-GB" sz="2800" dirty="0"/>
          </a:p>
        </p:txBody>
      </p:sp>
      <p:sp>
        <p:nvSpPr>
          <p:cNvPr id="18" name="Rounded Rectangular Callout 17"/>
          <p:cNvSpPr/>
          <p:nvPr/>
        </p:nvSpPr>
        <p:spPr>
          <a:xfrm>
            <a:off x="212531" y="1716718"/>
            <a:ext cx="8532441" cy="2954499"/>
          </a:xfrm>
          <a:prstGeom prst="wedgeRoundRect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smtClean="0"/>
              <a:t>“Whoever conceals their sins does not prosper,</a:t>
            </a:r>
          </a:p>
          <a:p>
            <a:pPr algn="ctr"/>
            <a:r>
              <a:rPr lang="en-GB" sz="3600" dirty="0"/>
              <a:t>b</a:t>
            </a:r>
            <a:r>
              <a:rPr lang="en-GB" sz="3600" dirty="0" smtClean="0"/>
              <a:t>ut the one who confesses and renounces them finds mercy.” </a:t>
            </a:r>
          </a:p>
          <a:p>
            <a:pPr algn="ctr"/>
            <a:r>
              <a:rPr lang="en-GB" sz="2800" dirty="0" err="1" smtClean="0"/>
              <a:t>Prov</a:t>
            </a:r>
            <a:r>
              <a:rPr lang="en-GB" sz="2800" dirty="0" smtClean="0"/>
              <a:t> 28v13</a:t>
            </a:r>
            <a:endParaRPr lang="en-GB" sz="2800" dirty="0"/>
          </a:p>
        </p:txBody>
      </p:sp>
      <p:sp>
        <p:nvSpPr>
          <p:cNvPr id="19" name="Rounded Rectangular Callout 18"/>
          <p:cNvSpPr/>
          <p:nvPr/>
        </p:nvSpPr>
        <p:spPr>
          <a:xfrm>
            <a:off x="297260" y="1716718"/>
            <a:ext cx="8532441" cy="2954499"/>
          </a:xfrm>
          <a:prstGeom prst="wedgeRoundRectCallou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smtClean="0"/>
              <a:t>“Then you will understand the fear of the L</a:t>
            </a:r>
            <a:r>
              <a:rPr lang="en-GB" sz="3200" dirty="0" smtClean="0"/>
              <a:t>ORD</a:t>
            </a:r>
            <a:r>
              <a:rPr lang="en-GB" sz="3600" dirty="0" smtClean="0"/>
              <a:t> and find the knowledge of God. </a:t>
            </a:r>
          </a:p>
          <a:p>
            <a:pPr algn="ctr"/>
            <a:r>
              <a:rPr lang="en-GB" sz="3600" dirty="0" smtClean="0"/>
              <a:t>For the L</a:t>
            </a:r>
            <a:r>
              <a:rPr lang="en-GB" sz="3200" dirty="0" smtClean="0"/>
              <a:t>ORD</a:t>
            </a:r>
            <a:r>
              <a:rPr lang="en-GB" sz="3600" dirty="0" smtClean="0"/>
              <a:t> gives wisdom; from his mouth come knowledge and understanding.” </a:t>
            </a:r>
          </a:p>
          <a:p>
            <a:pPr algn="ctr"/>
            <a:r>
              <a:rPr lang="en-GB" sz="2800" dirty="0" err="1" smtClean="0"/>
              <a:t>Prov</a:t>
            </a:r>
            <a:r>
              <a:rPr lang="en-GB" sz="2800" dirty="0" smtClean="0"/>
              <a:t> 2v5-6</a:t>
            </a:r>
            <a:endParaRPr lang="en-GB" sz="2800" dirty="0"/>
          </a:p>
        </p:txBody>
      </p:sp>
      <p:sp>
        <p:nvSpPr>
          <p:cNvPr id="20" name="Rounded Rectangular Callout 19"/>
          <p:cNvSpPr/>
          <p:nvPr/>
        </p:nvSpPr>
        <p:spPr>
          <a:xfrm>
            <a:off x="508391" y="1844253"/>
            <a:ext cx="8054168" cy="2353837"/>
          </a:xfrm>
          <a:prstGeom prst="wedgeRoundRectCallou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smtClean="0"/>
              <a:t>“For the L</a:t>
            </a:r>
            <a:r>
              <a:rPr lang="en-GB" sz="3200" dirty="0" smtClean="0"/>
              <a:t>ORD</a:t>
            </a:r>
            <a:r>
              <a:rPr lang="en-GB" sz="3600" dirty="0" smtClean="0"/>
              <a:t> detests the perverse but takes the upright into his confidence.” </a:t>
            </a:r>
          </a:p>
          <a:p>
            <a:pPr algn="ctr"/>
            <a:r>
              <a:rPr lang="en-GB" sz="2800" dirty="0" err="1" smtClean="0"/>
              <a:t>Prov</a:t>
            </a:r>
            <a:r>
              <a:rPr lang="en-GB" sz="2800" dirty="0" smtClean="0"/>
              <a:t> 3v32</a:t>
            </a:r>
            <a:endParaRPr lang="en-GB" sz="2800" dirty="0"/>
          </a:p>
        </p:txBody>
      </p:sp>
      <p:sp>
        <p:nvSpPr>
          <p:cNvPr id="21" name="Rounded Rectangular Callout 20"/>
          <p:cNvSpPr/>
          <p:nvPr/>
        </p:nvSpPr>
        <p:spPr>
          <a:xfrm>
            <a:off x="619982" y="789937"/>
            <a:ext cx="8075240" cy="5326850"/>
          </a:xfrm>
          <a:prstGeom prst="wedgeRoundRect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smtClean="0"/>
              <a:t>“</a:t>
            </a:r>
            <a:r>
              <a:rPr lang="en-GB" sz="3200" i="1" dirty="0" smtClean="0"/>
              <a:t>Two things I ask of you, </a:t>
            </a:r>
            <a:r>
              <a:rPr lang="en-GB" sz="3200" i="1" cap="small" dirty="0" smtClean="0"/>
              <a:t>Lord</a:t>
            </a:r>
            <a:r>
              <a:rPr lang="en-GB" sz="3200" i="1" dirty="0" smtClean="0"/>
              <a:t>;</a:t>
            </a:r>
            <a:br>
              <a:rPr lang="en-GB" sz="3200" i="1" dirty="0" smtClean="0"/>
            </a:br>
            <a:r>
              <a:rPr lang="en-GB" sz="3200" i="1" dirty="0" smtClean="0"/>
              <a:t>    do not refuse me before I die:</a:t>
            </a:r>
            <a:r>
              <a:rPr lang="en-GB" sz="3200" i="1" dirty="0"/>
              <a:t/>
            </a:r>
            <a:br>
              <a:rPr lang="en-GB" sz="3200" i="1" dirty="0"/>
            </a:br>
            <a:r>
              <a:rPr lang="en-GB" sz="3200" i="1" dirty="0" smtClean="0"/>
              <a:t>keep </a:t>
            </a:r>
            <a:r>
              <a:rPr lang="en-GB" sz="3200" i="1" dirty="0"/>
              <a:t>falsehood and lies far from me;</a:t>
            </a:r>
            <a:br>
              <a:rPr lang="en-GB" sz="3200" i="1" dirty="0"/>
            </a:br>
            <a:r>
              <a:rPr lang="en-GB" sz="3200" i="1" dirty="0"/>
              <a:t>    give me neither poverty nor riches,</a:t>
            </a:r>
            <a:br>
              <a:rPr lang="en-GB" sz="3200" i="1" dirty="0"/>
            </a:br>
            <a:r>
              <a:rPr lang="en-GB" sz="3200" i="1" dirty="0"/>
              <a:t>    but give me only my daily bread.</a:t>
            </a:r>
            <a:br>
              <a:rPr lang="en-GB" sz="3200" i="1" dirty="0"/>
            </a:br>
            <a:r>
              <a:rPr lang="en-GB" sz="3200" i="1" dirty="0" smtClean="0"/>
              <a:t>Otherwise</a:t>
            </a:r>
            <a:r>
              <a:rPr lang="en-GB" sz="3200" i="1" dirty="0"/>
              <a:t>, I may have too much and disown you</a:t>
            </a:r>
            <a:br>
              <a:rPr lang="en-GB" sz="3200" i="1" dirty="0"/>
            </a:br>
            <a:r>
              <a:rPr lang="en-GB" sz="3200" i="1" dirty="0"/>
              <a:t>    and say, “Who is the Lord?”</a:t>
            </a:r>
            <a:br>
              <a:rPr lang="en-GB" sz="3200" i="1" dirty="0"/>
            </a:br>
            <a:r>
              <a:rPr lang="en-GB" sz="3200" i="1" dirty="0"/>
              <a:t>Or I may become poor and steal,</a:t>
            </a:r>
            <a:br>
              <a:rPr lang="en-GB" sz="3200" i="1" dirty="0"/>
            </a:br>
            <a:r>
              <a:rPr lang="en-GB" sz="3200" i="1" dirty="0"/>
              <a:t>    and so dishonour the name of my God</a:t>
            </a:r>
            <a:r>
              <a:rPr lang="en-GB" sz="3200" i="1" dirty="0"/>
              <a:t>.” </a:t>
            </a:r>
          </a:p>
          <a:p>
            <a:pPr algn="ctr"/>
            <a:r>
              <a:rPr lang="en-GB" sz="2800" i="1" dirty="0" err="1"/>
              <a:t>Prov</a:t>
            </a:r>
            <a:r>
              <a:rPr lang="en-GB" sz="2800" i="1" dirty="0"/>
              <a:t> 30v7-9</a:t>
            </a:r>
            <a:endParaRPr lang="en-GB" sz="2800" i="1" dirty="0"/>
          </a:p>
        </p:txBody>
      </p:sp>
      <p:sp>
        <p:nvSpPr>
          <p:cNvPr id="22" name="Rounded Rectangular Callout 21"/>
          <p:cNvSpPr/>
          <p:nvPr/>
        </p:nvSpPr>
        <p:spPr>
          <a:xfrm>
            <a:off x="999474" y="2024340"/>
            <a:ext cx="7172560" cy="2339256"/>
          </a:xfrm>
          <a:prstGeom prst="wedgeRoundRect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smtClean="0"/>
              <a:t>“</a:t>
            </a:r>
            <a:r>
              <a:rPr lang="en-GB" sz="4000" i="1" dirty="0"/>
              <a:t>In all your ways acknowledge Him,</a:t>
            </a:r>
            <a:br>
              <a:rPr lang="en-GB" sz="4000" i="1" dirty="0"/>
            </a:br>
            <a:r>
              <a:rPr lang="en-GB" sz="4000" i="1" dirty="0"/>
              <a:t>And He shall direct your paths.</a:t>
            </a:r>
            <a:r>
              <a:rPr lang="en-GB" sz="4000" i="1" dirty="0" smtClean="0"/>
              <a:t>” </a:t>
            </a:r>
            <a:endParaRPr lang="en-GB" sz="4000" i="1" dirty="0"/>
          </a:p>
          <a:p>
            <a:pPr algn="ctr"/>
            <a:r>
              <a:rPr lang="en-GB" sz="2800" i="1" dirty="0" err="1"/>
              <a:t>Prov</a:t>
            </a:r>
            <a:r>
              <a:rPr lang="en-GB" sz="2800" i="1" dirty="0"/>
              <a:t> </a:t>
            </a:r>
            <a:r>
              <a:rPr lang="en-GB" sz="2800" i="1" dirty="0" smtClean="0"/>
              <a:t>3v6 NKJV</a:t>
            </a:r>
            <a:endParaRPr lang="en-GB" sz="2800" i="1" dirty="0"/>
          </a:p>
        </p:txBody>
      </p:sp>
      <p:sp>
        <p:nvSpPr>
          <p:cNvPr id="23" name="Rounded Rectangular Callout 22"/>
          <p:cNvSpPr/>
          <p:nvPr/>
        </p:nvSpPr>
        <p:spPr>
          <a:xfrm>
            <a:off x="558671" y="2024340"/>
            <a:ext cx="8054167" cy="2339256"/>
          </a:xfrm>
          <a:prstGeom prst="wedgeRoundRect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smtClean="0"/>
              <a:t>“</a:t>
            </a:r>
            <a:r>
              <a:rPr lang="en-GB" sz="4000" dirty="0"/>
              <a:t>Many are the plans in a man’s heart, but it is the Lord’s purpose that prevails</a:t>
            </a:r>
            <a:r>
              <a:rPr lang="en-GB" sz="4000" i="1" dirty="0" smtClean="0"/>
              <a:t>.” </a:t>
            </a:r>
            <a:endParaRPr lang="en-GB" sz="4000" i="1" dirty="0"/>
          </a:p>
          <a:p>
            <a:pPr algn="ctr"/>
            <a:r>
              <a:rPr lang="en-GB" sz="2800" i="1" dirty="0" err="1"/>
              <a:t>Prov</a:t>
            </a:r>
            <a:r>
              <a:rPr lang="en-GB" sz="2800" i="1" dirty="0"/>
              <a:t> </a:t>
            </a:r>
            <a:r>
              <a:rPr lang="en-GB" sz="2800" i="1" dirty="0" smtClean="0"/>
              <a:t>19v21</a:t>
            </a:r>
            <a:endParaRPr lang="en-GB" sz="2800" i="1" dirty="0"/>
          </a:p>
        </p:txBody>
      </p:sp>
      <p:sp>
        <p:nvSpPr>
          <p:cNvPr id="24" name="Rounded Rectangular Callout 23"/>
          <p:cNvSpPr/>
          <p:nvPr/>
        </p:nvSpPr>
        <p:spPr>
          <a:xfrm>
            <a:off x="495084" y="2112376"/>
            <a:ext cx="8054167" cy="2339256"/>
          </a:xfrm>
          <a:prstGeom prst="wedgeRoundRectCallout">
            <a:avLst/>
          </a:prstGeom>
          <a:solidFill>
            <a:schemeClr val="bg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smtClean="0"/>
              <a:t>“</a:t>
            </a:r>
            <a:r>
              <a:rPr lang="en-GB" sz="4000" dirty="0"/>
              <a:t>So that your trust may be in the Lord I will teach you today, even you</a:t>
            </a:r>
            <a:r>
              <a:rPr lang="en-GB" sz="4000" i="1" dirty="0" smtClean="0"/>
              <a:t>.” </a:t>
            </a:r>
            <a:endParaRPr lang="en-GB" sz="4000" i="1" dirty="0"/>
          </a:p>
          <a:p>
            <a:pPr algn="ctr"/>
            <a:r>
              <a:rPr lang="en-GB" sz="2800" i="1" dirty="0" err="1"/>
              <a:t>Prov</a:t>
            </a:r>
            <a:r>
              <a:rPr lang="en-GB" sz="2800" i="1" dirty="0"/>
              <a:t> </a:t>
            </a:r>
            <a:r>
              <a:rPr lang="en-GB" sz="2800" i="1" dirty="0" smtClean="0"/>
              <a:t>22v19</a:t>
            </a:r>
            <a:endParaRPr lang="en-GB" sz="2800" i="1" dirty="0"/>
          </a:p>
        </p:txBody>
      </p:sp>
    </p:spTree>
    <p:extLst>
      <p:ext uri="{BB962C8B-B14F-4D97-AF65-F5344CB8AC3E}">
        <p14:creationId xmlns:p14="http://schemas.microsoft.com/office/powerpoint/2010/main" val="2710495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1+#ppt_h/2"/>
                                          </p:val>
                                        </p:tav>
                                        <p:tav tm="100000">
                                          <p:val>
                                            <p:strVal val="#ppt_y"/>
                                          </p:val>
                                        </p:tav>
                                      </p:tavLst>
                                    </p:anim>
                                  </p:childTnLst>
                                  <p:subTnLst>
                                    <p:set>
                                      <p:cBhvr override="childStyle">
                                        <p:cTn dur="1" fill="hold" display="0" masterRel="nextClick" afterEffect="1"/>
                                        <p:tgtEl>
                                          <p:spTgt spid="13"/>
                                        </p:tgtEl>
                                        <p:attrNameLst>
                                          <p:attrName>style.visibility</p:attrName>
                                        </p:attrNameLst>
                                      </p:cBhvr>
                                      <p:to>
                                        <p:strVal val="hidden"/>
                                      </p:to>
                                    </p:set>
                                  </p:sub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additive="base">
                                        <p:cTn id="17" dur="500" fill="hold"/>
                                        <p:tgtEl>
                                          <p:spTgt spid="14"/>
                                        </p:tgtEl>
                                        <p:attrNameLst>
                                          <p:attrName>ppt_x</p:attrName>
                                        </p:attrNameLst>
                                      </p:cBhvr>
                                      <p:tavLst>
                                        <p:tav tm="0">
                                          <p:val>
                                            <p:strVal val="#ppt_x"/>
                                          </p:val>
                                        </p:tav>
                                        <p:tav tm="100000">
                                          <p:val>
                                            <p:strVal val="#ppt_x"/>
                                          </p:val>
                                        </p:tav>
                                      </p:tavLst>
                                    </p:anim>
                                    <p:anim calcmode="lin" valueType="num">
                                      <p:cBhvr additive="base">
                                        <p:cTn id="18" dur="500" fill="hold"/>
                                        <p:tgtEl>
                                          <p:spTgt spid="14"/>
                                        </p:tgtEl>
                                        <p:attrNameLst>
                                          <p:attrName>ppt_y</p:attrName>
                                        </p:attrNameLst>
                                      </p:cBhvr>
                                      <p:tavLst>
                                        <p:tav tm="0">
                                          <p:val>
                                            <p:strVal val="1+#ppt_h/2"/>
                                          </p:val>
                                        </p:tav>
                                        <p:tav tm="100000">
                                          <p:val>
                                            <p:strVal val="#ppt_y"/>
                                          </p:val>
                                        </p:tav>
                                      </p:tavLst>
                                    </p:anim>
                                  </p:childTnLst>
                                  <p:subTnLst>
                                    <p:set>
                                      <p:cBhvr override="childStyle">
                                        <p:cTn dur="1" fill="hold" display="0" masterRel="nextClick" afterEffect="1"/>
                                        <p:tgtEl>
                                          <p:spTgt spid="14"/>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2" presetClass="entr" presetSubtype="12"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anim calcmode="lin" valueType="num">
                                      <p:cBhvr additive="base">
                                        <p:cTn id="23" dur="500" fill="hold"/>
                                        <p:tgtEl>
                                          <p:spTgt spid="18"/>
                                        </p:tgtEl>
                                        <p:attrNameLst>
                                          <p:attrName>ppt_x</p:attrName>
                                        </p:attrNameLst>
                                      </p:cBhvr>
                                      <p:tavLst>
                                        <p:tav tm="0">
                                          <p:val>
                                            <p:strVal val="0-#ppt_w/2"/>
                                          </p:val>
                                        </p:tav>
                                        <p:tav tm="100000">
                                          <p:val>
                                            <p:strVal val="#ppt_x"/>
                                          </p:val>
                                        </p:tav>
                                      </p:tavLst>
                                    </p:anim>
                                    <p:anim calcmode="lin" valueType="num">
                                      <p:cBhvr additive="base">
                                        <p:cTn id="24" dur="500" fill="hold"/>
                                        <p:tgtEl>
                                          <p:spTgt spid="18"/>
                                        </p:tgtEl>
                                        <p:attrNameLst>
                                          <p:attrName>ppt_y</p:attrName>
                                        </p:attrNameLst>
                                      </p:cBhvr>
                                      <p:tavLst>
                                        <p:tav tm="0">
                                          <p:val>
                                            <p:strVal val="1+#ppt_h/2"/>
                                          </p:val>
                                        </p:tav>
                                        <p:tav tm="100000">
                                          <p:val>
                                            <p:strVal val="#ppt_y"/>
                                          </p:val>
                                        </p:tav>
                                      </p:tavLst>
                                    </p:anim>
                                  </p:childTnLst>
                                  <p:subTnLst>
                                    <p:set>
                                      <p:cBhvr override="childStyle">
                                        <p:cTn dur="1" fill="hold" display="0" masterRel="nextClick" afterEffect="1"/>
                                        <p:tgtEl>
                                          <p:spTgt spid="18"/>
                                        </p:tgtEl>
                                        <p:attrNameLst>
                                          <p:attrName>style.visibility</p:attrName>
                                        </p:attrNameLst>
                                      </p:cBhvr>
                                      <p:to>
                                        <p:strVal val="hidden"/>
                                      </p:to>
                                    </p:set>
                                  </p:sub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 presetClass="entr" presetSubtype="12"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0-#ppt_w/2"/>
                                          </p:val>
                                        </p:tav>
                                        <p:tav tm="100000">
                                          <p:val>
                                            <p:strVal val="#ppt_x"/>
                                          </p:val>
                                        </p:tav>
                                      </p:tavLst>
                                    </p:anim>
                                    <p:anim calcmode="lin" valueType="num">
                                      <p:cBhvr additive="base">
                                        <p:cTn id="36" dur="500" fill="hold"/>
                                        <p:tgtEl>
                                          <p:spTgt spid="19"/>
                                        </p:tgtEl>
                                        <p:attrNameLst>
                                          <p:attrName>ppt_y</p:attrName>
                                        </p:attrNameLst>
                                      </p:cBhvr>
                                      <p:tavLst>
                                        <p:tav tm="0">
                                          <p:val>
                                            <p:strVal val="1+#ppt_h/2"/>
                                          </p:val>
                                        </p:tav>
                                        <p:tav tm="100000">
                                          <p:val>
                                            <p:strVal val="#ppt_y"/>
                                          </p:val>
                                        </p:tav>
                                      </p:tavLst>
                                    </p:anim>
                                  </p:childTnLst>
                                  <p:subTnLst>
                                    <p:set>
                                      <p:cBhvr override="childStyle">
                                        <p:cTn dur="1" fill="hold" display="0" masterRel="nextClick" afterEffect="1"/>
                                        <p:tgtEl>
                                          <p:spTgt spid="19"/>
                                        </p:tgtEl>
                                        <p:attrNameLst>
                                          <p:attrName>style.visibility</p:attrName>
                                        </p:attrNameLst>
                                      </p:cBhvr>
                                      <p:to>
                                        <p:strVal val="hidden"/>
                                      </p:to>
                                    </p:set>
                                  </p:sub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2" presetClass="entr" presetSubtype="12" fill="hold" grpId="0" nodeType="clickEffect">
                                  <p:stCondLst>
                                    <p:cond delay="0"/>
                                  </p:stCondLst>
                                  <p:childTnLst>
                                    <p:set>
                                      <p:cBhvr>
                                        <p:cTn id="44" dur="1" fill="hold">
                                          <p:stCondLst>
                                            <p:cond delay="0"/>
                                          </p:stCondLst>
                                        </p:cTn>
                                        <p:tgtEl>
                                          <p:spTgt spid="20"/>
                                        </p:tgtEl>
                                        <p:attrNameLst>
                                          <p:attrName>style.visibility</p:attrName>
                                        </p:attrNameLst>
                                      </p:cBhvr>
                                      <p:to>
                                        <p:strVal val="visible"/>
                                      </p:to>
                                    </p:set>
                                    <p:anim calcmode="lin" valueType="num">
                                      <p:cBhvr additive="base">
                                        <p:cTn id="45" dur="500" fill="hold"/>
                                        <p:tgtEl>
                                          <p:spTgt spid="20"/>
                                        </p:tgtEl>
                                        <p:attrNameLst>
                                          <p:attrName>ppt_x</p:attrName>
                                        </p:attrNameLst>
                                      </p:cBhvr>
                                      <p:tavLst>
                                        <p:tav tm="0">
                                          <p:val>
                                            <p:strVal val="0-#ppt_w/2"/>
                                          </p:val>
                                        </p:tav>
                                        <p:tav tm="100000">
                                          <p:val>
                                            <p:strVal val="#ppt_x"/>
                                          </p:val>
                                        </p:tav>
                                      </p:tavLst>
                                    </p:anim>
                                    <p:anim calcmode="lin" valueType="num">
                                      <p:cBhvr additive="base">
                                        <p:cTn id="46" dur="500" fill="hold"/>
                                        <p:tgtEl>
                                          <p:spTgt spid="20"/>
                                        </p:tgtEl>
                                        <p:attrNameLst>
                                          <p:attrName>ppt_y</p:attrName>
                                        </p:attrNameLst>
                                      </p:cBhvr>
                                      <p:tavLst>
                                        <p:tav tm="0">
                                          <p:val>
                                            <p:strVal val="1+#ppt_h/2"/>
                                          </p:val>
                                        </p:tav>
                                        <p:tav tm="100000">
                                          <p:val>
                                            <p:strVal val="#ppt_y"/>
                                          </p:val>
                                        </p:tav>
                                      </p:tavLst>
                                    </p:anim>
                                  </p:childTnLst>
                                  <p:subTnLst>
                                    <p:set>
                                      <p:cBhvr override="childStyle">
                                        <p:cTn dur="1" fill="hold" display="0" masterRel="nextClick" afterEffect="1"/>
                                        <p:tgtEl>
                                          <p:spTgt spid="20"/>
                                        </p:tgtEl>
                                        <p:attrNameLst>
                                          <p:attrName>style.visibility</p:attrName>
                                        </p:attrNameLst>
                                      </p:cBhvr>
                                      <p:to>
                                        <p:strVal val="hidden"/>
                                      </p:to>
                                    </p:set>
                                  </p:subTnLst>
                                </p:cTn>
                              </p:par>
                            </p:childTnLst>
                          </p:cTn>
                        </p:par>
                      </p:childTnLst>
                    </p:cTn>
                  </p:par>
                  <p:par>
                    <p:cTn id="47" fill="hold">
                      <p:stCondLst>
                        <p:cond delay="indefinite"/>
                      </p:stCondLst>
                      <p:childTnLst>
                        <p:par>
                          <p:cTn id="48" fill="hold">
                            <p:stCondLst>
                              <p:cond delay="0"/>
                            </p:stCondLst>
                            <p:childTnLst>
                              <p:par>
                                <p:cTn id="49" presetID="2" presetClass="entr" presetSubtype="12"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fill="hold"/>
                                        <p:tgtEl>
                                          <p:spTgt spid="21"/>
                                        </p:tgtEl>
                                        <p:attrNameLst>
                                          <p:attrName>ppt_x</p:attrName>
                                        </p:attrNameLst>
                                      </p:cBhvr>
                                      <p:tavLst>
                                        <p:tav tm="0">
                                          <p:val>
                                            <p:strVal val="0-#ppt_w/2"/>
                                          </p:val>
                                        </p:tav>
                                        <p:tav tm="100000">
                                          <p:val>
                                            <p:strVal val="#ppt_x"/>
                                          </p:val>
                                        </p:tav>
                                      </p:tavLst>
                                    </p:anim>
                                    <p:anim calcmode="lin" valueType="num">
                                      <p:cBhvr additive="base">
                                        <p:cTn id="52" dur="500" fill="hold"/>
                                        <p:tgtEl>
                                          <p:spTgt spid="21"/>
                                        </p:tgtEl>
                                        <p:attrNameLst>
                                          <p:attrName>ppt_y</p:attrName>
                                        </p:attrNameLst>
                                      </p:cBhvr>
                                      <p:tavLst>
                                        <p:tav tm="0">
                                          <p:val>
                                            <p:strVal val="1+#ppt_h/2"/>
                                          </p:val>
                                        </p:tav>
                                        <p:tav tm="100000">
                                          <p:val>
                                            <p:strVal val="#ppt_y"/>
                                          </p:val>
                                        </p:tav>
                                      </p:tavLst>
                                    </p:anim>
                                  </p:childTnLst>
                                  <p:subTnLst>
                                    <p:set>
                                      <p:cBhvr override="childStyle">
                                        <p:cTn dur="1" fill="hold" display="0" masterRel="nextClick" afterEffect="1"/>
                                        <p:tgtEl>
                                          <p:spTgt spid="21"/>
                                        </p:tgtEl>
                                        <p:attrNameLst>
                                          <p:attrName>style.visibility</p:attrName>
                                        </p:attrNameLst>
                                      </p:cBhvr>
                                      <p:to>
                                        <p:strVal val="hidden"/>
                                      </p:to>
                                    </p:set>
                                  </p:subTnLst>
                                </p:cTn>
                              </p:par>
                            </p:childTnLst>
                          </p:cTn>
                        </p:par>
                      </p:childTnLst>
                    </p:cTn>
                  </p:par>
                  <p:par>
                    <p:cTn id="53" fill="hold">
                      <p:stCondLst>
                        <p:cond delay="indefinite"/>
                      </p:stCondLst>
                      <p:childTnLst>
                        <p:par>
                          <p:cTn id="54" fill="hold">
                            <p:stCondLst>
                              <p:cond delay="0"/>
                            </p:stCondLst>
                            <p:childTnLst>
                              <p:par>
                                <p:cTn id="55" presetID="2" presetClass="entr" presetSubtype="12" fill="hold" grpId="0" nodeType="clickEffect">
                                  <p:stCondLst>
                                    <p:cond delay="0"/>
                                  </p:stCondLst>
                                  <p:childTnLst>
                                    <p:set>
                                      <p:cBhvr>
                                        <p:cTn id="56" dur="1" fill="hold">
                                          <p:stCondLst>
                                            <p:cond delay="0"/>
                                          </p:stCondLst>
                                        </p:cTn>
                                        <p:tgtEl>
                                          <p:spTgt spid="22"/>
                                        </p:tgtEl>
                                        <p:attrNameLst>
                                          <p:attrName>style.visibility</p:attrName>
                                        </p:attrNameLst>
                                      </p:cBhvr>
                                      <p:to>
                                        <p:strVal val="visible"/>
                                      </p:to>
                                    </p:set>
                                    <p:anim calcmode="lin" valueType="num">
                                      <p:cBhvr additive="base">
                                        <p:cTn id="57" dur="500" fill="hold"/>
                                        <p:tgtEl>
                                          <p:spTgt spid="22"/>
                                        </p:tgtEl>
                                        <p:attrNameLst>
                                          <p:attrName>ppt_x</p:attrName>
                                        </p:attrNameLst>
                                      </p:cBhvr>
                                      <p:tavLst>
                                        <p:tav tm="0">
                                          <p:val>
                                            <p:strVal val="0-#ppt_w/2"/>
                                          </p:val>
                                        </p:tav>
                                        <p:tav tm="100000">
                                          <p:val>
                                            <p:strVal val="#ppt_x"/>
                                          </p:val>
                                        </p:tav>
                                      </p:tavLst>
                                    </p:anim>
                                    <p:anim calcmode="lin" valueType="num">
                                      <p:cBhvr additive="base">
                                        <p:cTn id="58" dur="500" fill="hold"/>
                                        <p:tgtEl>
                                          <p:spTgt spid="22"/>
                                        </p:tgtEl>
                                        <p:attrNameLst>
                                          <p:attrName>ppt_y</p:attrName>
                                        </p:attrNameLst>
                                      </p:cBhvr>
                                      <p:tavLst>
                                        <p:tav tm="0">
                                          <p:val>
                                            <p:strVal val="1+#ppt_h/2"/>
                                          </p:val>
                                        </p:tav>
                                        <p:tav tm="100000">
                                          <p:val>
                                            <p:strVal val="#ppt_y"/>
                                          </p:val>
                                        </p:tav>
                                      </p:tavLst>
                                    </p:anim>
                                  </p:childTnLst>
                                  <p:subTnLst>
                                    <p:set>
                                      <p:cBhvr override="childStyle">
                                        <p:cTn dur="1" fill="hold" display="0" masterRel="nextClick" afterEffect="1"/>
                                        <p:tgtEl>
                                          <p:spTgt spid="22"/>
                                        </p:tgtEl>
                                        <p:attrNameLst>
                                          <p:attrName>style.visibility</p:attrName>
                                        </p:attrNameLst>
                                      </p:cBhvr>
                                      <p:to>
                                        <p:strVal val="hidden"/>
                                      </p:to>
                                    </p:set>
                                  </p:subTnLst>
                                </p:cTn>
                              </p:par>
                            </p:childTnLst>
                          </p:cTn>
                        </p:par>
                      </p:childTnLst>
                    </p:cTn>
                  </p:par>
                  <p:par>
                    <p:cTn id="59" fill="hold">
                      <p:stCondLst>
                        <p:cond delay="indefinite"/>
                      </p:stCondLst>
                      <p:childTnLst>
                        <p:par>
                          <p:cTn id="60" fill="hold">
                            <p:stCondLst>
                              <p:cond delay="0"/>
                            </p:stCondLst>
                            <p:childTnLst>
                              <p:par>
                                <p:cTn id="61" presetID="2" presetClass="entr" presetSubtype="12" fill="hold" grpId="0" nodeType="clickEffect">
                                  <p:stCondLst>
                                    <p:cond delay="0"/>
                                  </p:stCondLst>
                                  <p:childTnLst>
                                    <p:set>
                                      <p:cBhvr>
                                        <p:cTn id="62" dur="1" fill="hold">
                                          <p:stCondLst>
                                            <p:cond delay="0"/>
                                          </p:stCondLst>
                                        </p:cTn>
                                        <p:tgtEl>
                                          <p:spTgt spid="23"/>
                                        </p:tgtEl>
                                        <p:attrNameLst>
                                          <p:attrName>style.visibility</p:attrName>
                                        </p:attrNameLst>
                                      </p:cBhvr>
                                      <p:to>
                                        <p:strVal val="visible"/>
                                      </p:to>
                                    </p:set>
                                    <p:anim calcmode="lin" valueType="num">
                                      <p:cBhvr additive="base">
                                        <p:cTn id="63" dur="500" fill="hold"/>
                                        <p:tgtEl>
                                          <p:spTgt spid="23"/>
                                        </p:tgtEl>
                                        <p:attrNameLst>
                                          <p:attrName>ppt_x</p:attrName>
                                        </p:attrNameLst>
                                      </p:cBhvr>
                                      <p:tavLst>
                                        <p:tav tm="0">
                                          <p:val>
                                            <p:strVal val="0-#ppt_w/2"/>
                                          </p:val>
                                        </p:tav>
                                        <p:tav tm="100000">
                                          <p:val>
                                            <p:strVal val="#ppt_x"/>
                                          </p:val>
                                        </p:tav>
                                      </p:tavLst>
                                    </p:anim>
                                    <p:anim calcmode="lin" valueType="num">
                                      <p:cBhvr additive="base">
                                        <p:cTn id="64" dur="500" fill="hold"/>
                                        <p:tgtEl>
                                          <p:spTgt spid="23"/>
                                        </p:tgtEl>
                                        <p:attrNameLst>
                                          <p:attrName>ppt_y</p:attrName>
                                        </p:attrNameLst>
                                      </p:cBhvr>
                                      <p:tavLst>
                                        <p:tav tm="0">
                                          <p:val>
                                            <p:strVal val="1+#ppt_h/2"/>
                                          </p:val>
                                        </p:tav>
                                        <p:tav tm="100000">
                                          <p:val>
                                            <p:strVal val="#ppt_y"/>
                                          </p:val>
                                        </p:tav>
                                      </p:tavLst>
                                    </p:anim>
                                  </p:childTnLst>
                                  <p:subTnLst>
                                    <p:set>
                                      <p:cBhvr override="childStyle">
                                        <p:cTn dur="1" fill="hold" display="0" masterRel="nextClick" afterEffect="1"/>
                                        <p:tgtEl>
                                          <p:spTgt spid="23"/>
                                        </p:tgtEl>
                                        <p:attrNameLst>
                                          <p:attrName>style.visibility</p:attrName>
                                        </p:attrNameLst>
                                      </p:cBhvr>
                                      <p:to>
                                        <p:strVal val="hidden"/>
                                      </p:to>
                                    </p:set>
                                  </p:subTnLst>
                                </p:cTn>
                              </p:par>
                            </p:childTnLst>
                          </p:cTn>
                        </p:par>
                      </p:childTnLst>
                    </p:cTn>
                  </p:par>
                  <p:par>
                    <p:cTn id="65" fill="hold">
                      <p:stCondLst>
                        <p:cond delay="indefinite"/>
                      </p:stCondLst>
                      <p:childTnLst>
                        <p:par>
                          <p:cTn id="66" fill="hold">
                            <p:stCondLst>
                              <p:cond delay="0"/>
                            </p:stCondLst>
                            <p:childTnLst>
                              <p:par>
                                <p:cTn id="67" presetID="2" presetClass="entr" presetSubtype="12" fill="hold" grpId="0" nodeType="clickEffect">
                                  <p:stCondLst>
                                    <p:cond delay="0"/>
                                  </p:stCondLst>
                                  <p:childTnLst>
                                    <p:set>
                                      <p:cBhvr>
                                        <p:cTn id="68" dur="1" fill="hold">
                                          <p:stCondLst>
                                            <p:cond delay="0"/>
                                          </p:stCondLst>
                                        </p:cTn>
                                        <p:tgtEl>
                                          <p:spTgt spid="24"/>
                                        </p:tgtEl>
                                        <p:attrNameLst>
                                          <p:attrName>style.visibility</p:attrName>
                                        </p:attrNameLst>
                                      </p:cBhvr>
                                      <p:to>
                                        <p:strVal val="visible"/>
                                      </p:to>
                                    </p:set>
                                    <p:anim calcmode="lin" valueType="num">
                                      <p:cBhvr additive="base">
                                        <p:cTn id="69" dur="500" fill="hold"/>
                                        <p:tgtEl>
                                          <p:spTgt spid="24"/>
                                        </p:tgtEl>
                                        <p:attrNameLst>
                                          <p:attrName>ppt_x</p:attrName>
                                        </p:attrNameLst>
                                      </p:cBhvr>
                                      <p:tavLst>
                                        <p:tav tm="0">
                                          <p:val>
                                            <p:strVal val="0-#ppt_w/2"/>
                                          </p:val>
                                        </p:tav>
                                        <p:tav tm="100000">
                                          <p:val>
                                            <p:strVal val="#ppt_x"/>
                                          </p:val>
                                        </p:tav>
                                      </p:tavLst>
                                    </p:anim>
                                    <p:anim calcmode="lin" valueType="num">
                                      <p:cBhvr additive="base">
                                        <p:cTn id="70" dur="500" fill="hold"/>
                                        <p:tgtEl>
                                          <p:spTgt spid="24"/>
                                        </p:tgtEl>
                                        <p:attrNameLst>
                                          <p:attrName>ppt_y</p:attrName>
                                        </p:attrNameLst>
                                      </p:cBhvr>
                                      <p:tavLst>
                                        <p:tav tm="0">
                                          <p:val>
                                            <p:strVal val="1+#ppt_h/2"/>
                                          </p:val>
                                        </p:tav>
                                        <p:tav tm="100000">
                                          <p:val>
                                            <p:strVal val="#ppt_y"/>
                                          </p:val>
                                        </p:tav>
                                      </p:tavLst>
                                    </p:anim>
                                  </p:childTnLst>
                                  <p:subTnLst>
                                    <p:set>
                                      <p:cBhvr override="childStyle">
                                        <p:cTn dur="1" fill="hold" display="0" masterRel="nextClick" afterEffect="1"/>
                                        <p:tgtEl>
                                          <p:spTgt spid="2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3" grpId="0" animBg="1"/>
      <p:bldP spid="14" grpId="0" animBg="1"/>
      <p:bldP spid="18" grpId="0" animBg="1"/>
      <p:bldP spid="19" grpId="0" animBg="1"/>
      <p:bldP spid="20" grpId="0" animBg="1"/>
      <p:bldP spid="21" grpId="0" animBg="1"/>
      <p:bldP spid="22" grpId="0" animBg="1"/>
      <p:bldP spid="23" grpId="0" animBg="1"/>
      <p:bldP spid="24" grpId="0" animBg="1"/>
    </p:bld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20403</TotalTime>
  <Words>471</Words>
  <Application>Microsoft Office PowerPoint</Application>
  <PresentationFormat>On-screen Show (4:3)</PresentationFormat>
  <Paragraphs>60</Paragraphs>
  <Slides>6</Slides>
  <Notes>3</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Horizon</vt:lpstr>
      <vt:lpstr>PowerPoint Presentation</vt:lpstr>
      <vt:lpstr>Proverbs and other wisdom literature</vt:lpstr>
      <vt:lpstr>Proverbs – structure &amp; Authorship</vt:lpstr>
      <vt:lpstr>Proverbs 1v1-6</vt:lpstr>
      <vt:lpstr>Proverbs – key verse</vt:lpstr>
      <vt:lpstr>Proverbs – key verse</vt:lpstr>
    </vt:vector>
  </TitlesOfParts>
  <Manager>Grace Fellowship(Ashford);</Manager>
  <Company>Grace Fellowship(Ashford);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Grace Fellowship(Ashford)</dc:creator>
  <cp:lastModifiedBy>User</cp:lastModifiedBy>
  <cp:revision>348</cp:revision>
  <dcterms:created xsi:type="dcterms:W3CDTF">2012-10-06T15:36:29Z</dcterms:created>
  <dcterms:modified xsi:type="dcterms:W3CDTF">2014-02-08T16:58:44Z</dcterms:modified>
</cp:coreProperties>
</file>